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5"/>
  </p:notesMasterIdLst>
  <p:sldIdLst>
    <p:sldId id="256" r:id="rId2"/>
    <p:sldId id="295" r:id="rId3"/>
    <p:sldId id="305" r:id="rId4"/>
    <p:sldId id="323" r:id="rId5"/>
    <p:sldId id="324" r:id="rId6"/>
    <p:sldId id="325" r:id="rId7"/>
    <p:sldId id="326" r:id="rId8"/>
    <p:sldId id="327" r:id="rId9"/>
    <p:sldId id="335" r:id="rId10"/>
    <p:sldId id="336" r:id="rId11"/>
    <p:sldId id="337" r:id="rId12"/>
    <p:sldId id="338" r:id="rId13"/>
    <p:sldId id="339" r:id="rId14"/>
    <p:sldId id="307" r:id="rId15"/>
    <p:sldId id="308" r:id="rId16"/>
    <p:sldId id="309" r:id="rId17"/>
    <p:sldId id="310" r:id="rId18"/>
    <p:sldId id="311" r:id="rId19"/>
    <p:sldId id="328" r:id="rId20"/>
    <p:sldId id="312" r:id="rId21"/>
    <p:sldId id="313" r:id="rId22"/>
    <p:sldId id="315" r:id="rId23"/>
    <p:sldId id="316" r:id="rId24"/>
    <p:sldId id="317" r:id="rId25"/>
    <p:sldId id="329" r:id="rId26"/>
    <p:sldId id="318" r:id="rId27"/>
    <p:sldId id="319" r:id="rId28"/>
    <p:sldId id="320" r:id="rId29"/>
    <p:sldId id="321" r:id="rId30"/>
    <p:sldId id="334" r:id="rId31"/>
    <p:sldId id="322" r:id="rId32"/>
    <p:sldId id="330" r:id="rId33"/>
    <p:sldId id="331" r:id="rId34"/>
    <p:sldId id="332" r:id="rId35"/>
    <p:sldId id="282" r:id="rId36"/>
    <p:sldId id="283" r:id="rId37"/>
    <p:sldId id="284" r:id="rId38"/>
    <p:sldId id="290" r:id="rId39"/>
    <p:sldId id="291" r:id="rId40"/>
    <p:sldId id="292" r:id="rId41"/>
    <p:sldId id="293" r:id="rId42"/>
    <p:sldId id="289" r:id="rId43"/>
    <p:sldId id="297"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014" y="5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0EA892B-4DAA-4FCB-A4C1-67C3CB199D11}" type="datetimeFigureOut">
              <a:rPr lang="en-US" smtClean="0"/>
              <a:pPr/>
              <a:t>10/21/2016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4402803-A431-42E6-BAC0-81F8AB9A766D}" type="slidenum">
              <a:rPr lang="en-US" smtClean="0"/>
              <a:pPr/>
              <a:t>‹#›</a:t>
            </a:fld>
            <a:endParaRPr lang="en-US"/>
          </a:p>
        </p:txBody>
      </p:sp>
    </p:spTree>
    <p:extLst>
      <p:ext uri="{BB962C8B-B14F-4D97-AF65-F5344CB8AC3E}">
        <p14:creationId xmlns:p14="http://schemas.microsoft.com/office/powerpoint/2010/main" val="493514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a:t>
            </a:fld>
            <a:endParaRPr lang="en-US"/>
          </a:p>
        </p:txBody>
      </p:sp>
    </p:spTree>
    <p:extLst>
      <p:ext uri="{BB962C8B-B14F-4D97-AF65-F5344CB8AC3E}">
        <p14:creationId xmlns:p14="http://schemas.microsoft.com/office/powerpoint/2010/main" val="2927809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10</a:t>
            </a:fld>
            <a:endParaRPr lang="en-US"/>
          </a:p>
        </p:txBody>
      </p:sp>
    </p:spTree>
    <p:extLst>
      <p:ext uri="{BB962C8B-B14F-4D97-AF65-F5344CB8AC3E}">
        <p14:creationId xmlns:p14="http://schemas.microsoft.com/office/powerpoint/2010/main" val="7750597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11</a:t>
            </a:fld>
            <a:endParaRPr lang="en-US"/>
          </a:p>
        </p:txBody>
      </p:sp>
    </p:spTree>
    <p:extLst>
      <p:ext uri="{BB962C8B-B14F-4D97-AF65-F5344CB8AC3E}">
        <p14:creationId xmlns:p14="http://schemas.microsoft.com/office/powerpoint/2010/main" val="1563339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12</a:t>
            </a:fld>
            <a:endParaRPr lang="en-US"/>
          </a:p>
        </p:txBody>
      </p:sp>
    </p:spTree>
    <p:extLst>
      <p:ext uri="{BB962C8B-B14F-4D97-AF65-F5344CB8AC3E}">
        <p14:creationId xmlns:p14="http://schemas.microsoft.com/office/powerpoint/2010/main" val="27273424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13</a:t>
            </a:fld>
            <a:endParaRPr lang="en-US"/>
          </a:p>
        </p:txBody>
      </p:sp>
    </p:spTree>
    <p:extLst>
      <p:ext uri="{BB962C8B-B14F-4D97-AF65-F5344CB8AC3E}">
        <p14:creationId xmlns:p14="http://schemas.microsoft.com/office/powerpoint/2010/main" val="6466436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14</a:t>
            </a:fld>
            <a:endParaRPr lang="en-US"/>
          </a:p>
        </p:txBody>
      </p:sp>
    </p:spTree>
    <p:extLst>
      <p:ext uri="{BB962C8B-B14F-4D97-AF65-F5344CB8AC3E}">
        <p14:creationId xmlns:p14="http://schemas.microsoft.com/office/powerpoint/2010/main" val="14051280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15</a:t>
            </a:fld>
            <a:endParaRPr lang="en-US"/>
          </a:p>
        </p:txBody>
      </p:sp>
    </p:spTree>
    <p:extLst>
      <p:ext uri="{BB962C8B-B14F-4D97-AF65-F5344CB8AC3E}">
        <p14:creationId xmlns:p14="http://schemas.microsoft.com/office/powerpoint/2010/main" val="1645032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16</a:t>
            </a:fld>
            <a:endParaRPr lang="en-US"/>
          </a:p>
        </p:txBody>
      </p:sp>
    </p:spTree>
    <p:extLst>
      <p:ext uri="{BB962C8B-B14F-4D97-AF65-F5344CB8AC3E}">
        <p14:creationId xmlns:p14="http://schemas.microsoft.com/office/powerpoint/2010/main" val="208532926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17</a:t>
            </a:fld>
            <a:endParaRPr lang="en-US"/>
          </a:p>
        </p:txBody>
      </p:sp>
    </p:spTree>
    <p:extLst>
      <p:ext uri="{BB962C8B-B14F-4D97-AF65-F5344CB8AC3E}">
        <p14:creationId xmlns:p14="http://schemas.microsoft.com/office/powerpoint/2010/main" val="86940384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18</a:t>
            </a:fld>
            <a:endParaRPr lang="en-US"/>
          </a:p>
        </p:txBody>
      </p:sp>
    </p:spTree>
    <p:extLst>
      <p:ext uri="{BB962C8B-B14F-4D97-AF65-F5344CB8AC3E}">
        <p14:creationId xmlns:p14="http://schemas.microsoft.com/office/powerpoint/2010/main" val="12232291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19</a:t>
            </a:fld>
            <a:endParaRPr lang="en-US"/>
          </a:p>
        </p:txBody>
      </p:sp>
    </p:spTree>
    <p:extLst>
      <p:ext uri="{BB962C8B-B14F-4D97-AF65-F5344CB8AC3E}">
        <p14:creationId xmlns:p14="http://schemas.microsoft.com/office/powerpoint/2010/main" val="1656889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a:t>
            </a:fld>
            <a:endParaRPr lang="en-US"/>
          </a:p>
        </p:txBody>
      </p:sp>
    </p:spTree>
    <p:extLst>
      <p:ext uri="{BB962C8B-B14F-4D97-AF65-F5344CB8AC3E}">
        <p14:creationId xmlns:p14="http://schemas.microsoft.com/office/powerpoint/2010/main" val="1543231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20</a:t>
            </a:fld>
            <a:endParaRPr lang="en-US"/>
          </a:p>
        </p:txBody>
      </p:sp>
    </p:spTree>
    <p:extLst>
      <p:ext uri="{BB962C8B-B14F-4D97-AF65-F5344CB8AC3E}">
        <p14:creationId xmlns:p14="http://schemas.microsoft.com/office/powerpoint/2010/main" val="126170851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21</a:t>
            </a:fld>
            <a:endParaRPr lang="en-US"/>
          </a:p>
        </p:txBody>
      </p:sp>
    </p:spTree>
    <p:extLst>
      <p:ext uri="{BB962C8B-B14F-4D97-AF65-F5344CB8AC3E}">
        <p14:creationId xmlns:p14="http://schemas.microsoft.com/office/powerpoint/2010/main" val="2989428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22</a:t>
            </a:fld>
            <a:endParaRPr lang="en-US"/>
          </a:p>
        </p:txBody>
      </p:sp>
    </p:spTree>
    <p:extLst>
      <p:ext uri="{BB962C8B-B14F-4D97-AF65-F5344CB8AC3E}">
        <p14:creationId xmlns:p14="http://schemas.microsoft.com/office/powerpoint/2010/main" val="8375085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23</a:t>
            </a:fld>
            <a:endParaRPr lang="en-US"/>
          </a:p>
        </p:txBody>
      </p:sp>
    </p:spTree>
    <p:extLst>
      <p:ext uri="{BB962C8B-B14F-4D97-AF65-F5344CB8AC3E}">
        <p14:creationId xmlns:p14="http://schemas.microsoft.com/office/powerpoint/2010/main" val="217554176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24</a:t>
            </a:fld>
            <a:endParaRPr lang="en-US"/>
          </a:p>
        </p:txBody>
      </p:sp>
    </p:spTree>
    <p:extLst>
      <p:ext uri="{BB962C8B-B14F-4D97-AF65-F5344CB8AC3E}">
        <p14:creationId xmlns:p14="http://schemas.microsoft.com/office/powerpoint/2010/main" val="8213863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25</a:t>
            </a:fld>
            <a:endParaRPr lang="en-US"/>
          </a:p>
        </p:txBody>
      </p:sp>
    </p:spTree>
    <p:extLst>
      <p:ext uri="{BB962C8B-B14F-4D97-AF65-F5344CB8AC3E}">
        <p14:creationId xmlns:p14="http://schemas.microsoft.com/office/powerpoint/2010/main" val="235439371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26</a:t>
            </a:fld>
            <a:endParaRPr lang="en-US"/>
          </a:p>
        </p:txBody>
      </p:sp>
    </p:spTree>
    <p:extLst>
      <p:ext uri="{BB962C8B-B14F-4D97-AF65-F5344CB8AC3E}">
        <p14:creationId xmlns:p14="http://schemas.microsoft.com/office/powerpoint/2010/main" val="49365685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27</a:t>
            </a:fld>
            <a:endParaRPr lang="en-US"/>
          </a:p>
        </p:txBody>
      </p:sp>
    </p:spTree>
    <p:extLst>
      <p:ext uri="{BB962C8B-B14F-4D97-AF65-F5344CB8AC3E}">
        <p14:creationId xmlns:p14="http://schemas.microsoft.com/office/powerpoint/2010/main" val="1968738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28</a:t>
            </a:fld>
            <a:endParaRPr lang="en-US"/>
          </a:p>
        </p:txBody>
      </p:sp>
    </p:spTree>
    <p:extLst>
      <p:ext uri="{BB962C8B-B14F-4D97-AF65-F5344CB8AC3E}">
        <p14:creationId xmlns:p14="http://schemas.microsoft.com/office/powerpoint/2010/main" val="4771111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29</a:t>
            </a:fld>
            <a:endParaRPr lang="en-US"/>
          </a:p>
        </p:txBody>
      </p:sp>
    </p:spTree>
    <p:extLst>
      <p:ext uri="{BB962C8B-B14F-4D97-AF65-F5344CB8AC3E}">
        <p14:creationId xmlns:p14="http://schemas.microsoft.com/office/powerpoint/2010/main" val="42623351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a:t>
            </a:fld>
            <a:endParaRPr lang="en-US"/>
          </a:p>
        </p:txBody>
      </p:sp>
    </p:spTree>
    <p:extLst>
      <p:ext uri="{BB962C8B-B14F-4D97-AF65-F5344CB8AC3E}">
        <p14:creationId xmlns:p14="http://schemas.microsoft.com/office/powerpoint/2010/main" val="36299691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30</a:t>
            </a:fld>
            <a:endParaRPr lang="en-US"/>
          </a:p>
        </p:txBody>
      </p:sp>
    </p:spTree>
    <p:extLst>
      <p:ext uri="{BB962C8B-B14F-4D97-AF65-F5344CB8AC3E}">
        <p14:creationId xmlns:p14="http://schemas.microsoft.com/office/powerpoint/2010/main" val="19489408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31</a:t>
            </a:fld>
            <a:endParaRPr lang="en-US"/>
          </a:p>
        </p:txBody>
      </p:sp>
    </p:spTree>
    <p:extLst>
      <p:ext uri="{BB962C8B-B14F-4D97-AF65-F5344CB8AC3E}">
        <p14:creationId xmlns:p14="http://schemas.microsoft.com/office/powerpoint/2010/main" val="174416881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32</a:t>
            </a:fld>
            <a:endParaRPr lang="en-US"/>
          </a:p>
        </p:txBody>
      </p:sp>
    </p:spTree>
    <p:extLst>
      <p:ext uri="{BB962C8B-B14F-4D97-AF65-F5344CB8AC3E}">
        <p14:creationId xmlns:p14="http://schemas.microsoft.com/office/powerpoint/2010/main" val="189967869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33</a:t>
            </a:fld>
            <a:endParaRPr lang="en-US"/>
          </a:p>
        </p:txBody>
      </p:sp>
    </p:spTree>
    <p:extLst>
      <p:ext uri="{BB962C8B-B14F-4D97-AF65-F5344CB8AC3E}">
        <p14:creationId xmlns:p14="http://schemas.microsoft.com/office/powerpoint/2010/main" val="42363694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34</a:t>
            </a:fld>
            <a:endParaRPr lang="en-US"/>
          </a:p>
        </p:txBody>
      </p:sp>
    </p:spTree>
    <p:extLst>
      <p:ext uri="{BB962C8B-B14F-4D97-AF65-F5344CB8AC3E}">
        <p14:creationId xmlns:p14="http://schemas.microsoft.com/office/powerpoint/2010/main" val="196825254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35</a:t>
            </a:fld>
            <a:endParaRPr lang="en-US"/>
          </a:p>
        </p:txBody>
      </p:sp>
    </p:spTree>
    <p:extLst>
      <p:ext uri="{BB962C8B-B14F-4D97-AF65-F5344CB8AC3E}">
        <p14:creationId xmlns:p14="http://schemas.microsoft.com/office/powerpoint/2010/main" val="428271443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36</a:t>
            </a:fld>
            <a:endParaRPr lang="en-US"/>
          </a:p>
        </p:txBody>
      </p:sp>
    </p:spTree>
    <p:extLst>
      <p:ext uri="{BB962C8B-B14F-4D97-AF65-F5344CB8AC3E}">
        <p14:creationId xmlns:p14="http://schemas.microsoft.com/office/powerpoint/2010/main" val="26221727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37</a:t>
            </a:fld>
            <a:endParaRPr lang="en-US"/>
          </a:p>
        </p:txBody>
      </p:sp>
    </p:spTree>
    <p:extLst>
      <p:ext uri="{BB962C8B-B14F-4D97-AF65-F5344CB8AC3E}">
        <p14:creationId xmlns:p14="http://schemas.microsoft.com/office/powerpoint/2010/main" val="334039926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38</a:t>
            </a:fld>
            <a:endParaRPr lang="en-US"/>
          </a:p>
        </p:txBody>
      </p:sp>
    </p:spTree>
    <p:extLst>
      <p:ext uri="{BB962C8B-B14F-4D97-AF65-F5344CB8AC3E}">
        <p14:creationId xmlns:p14="http://schemas.microsoft.com/office/powerpoint/2010/main" val="2827394360"/>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39</a:t>
            </a:fld>
            <a:endParaRPr lang="en-US"/>
          </a:p>
        </p:txBody>
      </p:sp>
    </p:spTree>
    <p:extLst>
      <p:ext uri="{BB962C8B-B14F-4D97-AF65-F5344CB8AC3E}">
        <p14:creationId xmlns:p14="http://schemas.microsoft.com/office/powerpoint/2010/main" val="3271552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4</a:t>
            </a:fld>
            <a:endParaRPr lang="en-US"/>
          </a:p>
        </p:txBody>
      </p:sp>
    </p:spTree>
    <p:extLst>
      <p:ext uri="{BB962C8B-B14F-4D97-AF65-F5344CB8AC3E}">
        <p14:creationId xmlns:p14="http://schemas.microsoft.com/office/powerpoint/2010/main" val="225988673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40</a:t>
            </a:fld>
            <a:endParaRPr lang="en-US"/>
          </a:p>
        </p:txBody>
      </p:sp>
    </p:spTree>
    <p:extLst>
      <p:ext uri="{BB962C8B-B14F-4D97-AF65-F5344CB8AC3E}">
        <p14:creationId xmlns:p14="http://schemas.microsoft.com/office/powerpoint/2010/main" val="1226491251"/>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41</a:t>
            </a:fld>
            <a:endParaRPr lang="en-US"/>
          </a:p>
        </p:txBody>
      </p:sp>
    </p:spTree>
    <p:extLst>
      <p:ext uri="{BB962C8B-B14F-4D97-AF65-F5344CB8AC3E}">
        <p14:creationId xmlns:p14="http://schemas.microsoft.com/office/powerpoint/2010/main" val="300438102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42</a:t>
            </a:fld>
            <a:endParaRPr lang="en-US"/>
          </a:p>
        </p:txBody>
      </p:sp>
    </p:spTree>
    <p:extLst>
      <p:ext uri="{BB962C8B-B14F-4D97-AF65-F5344CB8AC3E}">
        <p14:creationId xmlns:p14="http://schemas.microsoft.com/office/powerpoint/2010/main" val="192486201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p:spPr>
        <p:txBody>
          <a:bodyPr/>
          <a:lstStyle/>
          <a:p>
            <a:fld id="{9ED620FF-D3C4-480E-908F-1F94A0C0E09C}" type="slidenum">
              <a:rPr lang="en-GB" smtClean="0"/>
              <a:pPr/>
              <a:t>43</a:t>
            </a:fld>
            <a:endParaRPr lang="en-GB"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p:spPr>
        <p:txBody>
          <a:bodyPr/>
          <a:lstStyle/>
          <a:p>
            <a:pPr eaLnBrk="1" hangingPunct="1"/>
            <a:r>
              <a:rPr lang="en-GB" smtClean="0"/>
              <a:t>This need for protocol is strongly recommended by the World Health Organization (2003) who state that every health facility that implements KC should develop a written policy and guidelines which incorporate clear criteria for monitoring and evaluation. Moreover, Engler </a:t>
            </a:r>
            <a:r>
              <a:rPr lang="en-GB" i="1" smtClean="0"/>
              <a:t>et al</a:t>
            </a:r>
            <a:r>
              <a:rPr lang="en-GB" smtClean="0"/>
              <a:t> (2002) highlight that practice guidelines developed should emphasise that the decision to implement KC needs to be made on an individual basis, with careful evaluation of the physiologic status and holistic care needs of the infant in question (NMC, 2002).  </a:t>
            </a:r>
          </a:p>
        </p:txBody>
      </p:sp>
    </p:spTree>
    <p:extLst>
      <p:ext uri="{BB962C8B-B14F-4D97-AF65-F5344CB8AC3E}">
        <p14:creationId xmlns:p14="http://schemas.microsoft.com/office/powerpoint/2010/main" val="3501623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5</a:t>
            </a:fld>
            <a:endParaRPr lang="en-US"/>
          </a:p>
        </p:txBody>
      </p:sp>
    </p:spTree>
    <p:extLst>
      <p:ext uri="{BB962C8B-B14F-4D97-AF65-F5344CB8AC3E}">
        <p14:creationId xmlns:p14="http://schemas.microsoft.com/office/powerpoint/2010/main" val="29294696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6</a:t>
            </a:fld>
            <a:endParaRPr lang="en-US"/>
          </a:p>
        </p:txBody>
      </p:sp>
    </p:spTree>
    <p:extLst>
      <p:ext uri="{BB962C8B-B14F-4D97-AF65-F5344CB8AC3E}">
        <p14:creationId xmlns:p14="http://schemas.microsoft.com/office/powerpoint/2010/main" val="23075252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7</a:t>
            </a:fld>
            <a:endParaRPr lang="en-US"/>
          </a:p>
        </p:txBody>
      </p:sp>
    </p:spTree>
    <p:extLst>
      <p:ext uri="{BB962C8B-B14F-4D97-AF65-F5344CB8AC3E}">
        <p14:creationId xmlns:p14="http://schemas.microsoft.com/office/powerpoint/2010/main" val="14580918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4402803-A431-42E6-BAC0-81F8AB9A766D}" type="slidenum">
              <a:rPr lang="en-US" smtClean="0"/>
              <a:pPr/>
              <a:t>8</a:t>
            </a:fld>
            <a:endParaRPr lang="en-US"/>
          </a:p>
        </p:txBody>
      </p:sp>
    </p:spTree>
    <p:extLst>
      <p:ext uri="{BB962C8B-B14F-4D97-AF65-F5344CB8AC3E}">
        <p14:creationId xmlns:p14="http://schemas.microsoft.com/office/powerpoint/2010/main" val="26811040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E3E5729-B1FF-4D65-BB44-C11C9E083F73}" type="slidenum">
              <a:rPr lang="en-GB" smtClean="0"/>
              <a:pPr/>
              <a:t>9</a:t>
            </a:fld>
            <a:endParaRPr lang="en-GB" smtClean="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p:spPr>
        <p:txBody>
          <a:bodyPr/>
          <a:lstStyle/>
          <a:p>
            <a:pPr eaLnBrk="1" hangingPunct="1"/>
            <a:r>
              <a:rPr lang="en-GB" smtClean="0"/>
              <a:t>A recent American national survey of KC practice revealed that nurses are still reluctant to instigate this care, particularly with infants requiring mechanical ventilation (Engler </a:t>
            </a:r>
            <a:r>
              <a:rPr lang="en-GB" i="1" smtClean="0"/>
              <a:t>et al</a:t>
            </a:r>
            <a:r>
              <a:rPr lang="en-GB" smtClean="0"/>
              <a:t>, 2002). Once again, due to discrepancies in health care culture these results may not be entirely transferable to British nursing. Whilst ideally a similar study would be carried out in Britain, the American results give insight into barriers that may face all nurses working in the NICU, regardless of health care setting. Factors identified as barriers which deter nurses from undertaking this care, particularly with ventilated LBW babies, are displayed in Table 1.</a:t>
            </a:r>
          </a:p>
          <a:p>
            <a:pPr eaLnBrk="1" hangingPunct="1"/>
            <a:r>
              <a:rPr lang="en-GB" smtClean="0"/>
              <a:t>The two main concerns expressed were intrinsically linked to the safety of the infant; namely security of intravenous and arterial lines, and a fear of accidental extubation (Engler </a:t>
            </a:r>
            <a:r>
              <a:rPr lang="en-GB" i="1" smtClean="0"/>
              <a:t>et al</a:t>
            </a:r>
            <a:r>
              <a:rPr lang="en-GB" smtClean="0"/>
              <a:t>, 2002). Engler </a:t>
            </a:r>
            <a:r>
              <a:rPr lang="en-GB" i="1" smtClean="0"/>
              <a:t>et al</a:t>
            </a:r>
            <a:r>
              <a:rPr lang="en-GB" smtClean="0"/>
              <a:t> (2002) suggest that a lack of uniform guidelines for practice and inconsistency in the way KC is carried out may contribute to these barriers. It has been shown that policies and protocols guide clinical activities and promote consistent quality care whilst providing nurses with legitimacy of their knowledge (Manias &amp; Street, 2000). Subsequently it can be deduced that guidelines would be of benefit in this instance. Therefore, in order to combat  fears regarding the safe practice of KC comprehensive evidence-based policy and protocol guidelines, such as that shown in Appendix B, should be developed and applied within individual NICU’s, thus increasing the safety and consistency of KC in practice. </a:t>
            </a:r>
          </a:p>
        </p:txBody>
      </p:sp>
    </p:spTree>
    <p:extLst>
      <p:ext uri="{BB962C8B-B14F-4D97-AF65-F5344CB8AC3E}">
        <p14:creationId xmlns:p14="http://schemas.microsoft.com/office/powerpoint/2010/main" val="79773492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9C0BACD-20C3-4418-8971-968A36A01076}" type="datetimeFigureOut">
              <a:rPr lang="en-US" smtClean="0"/>
              <a:pPr/>
              <a:t>10/21/2016</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F2551A7-FFDA-4FA7-9DB7-4ADBD3A8B65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F2551A7-FFDA-4FA7-9DB7-4ADBD3A8B65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F2551A7-FFDA-4FA7-9DB7-4ADBD3A8B65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122238"/>
            <a:ext cx="8229600" cy="6008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a:xfrm>
            <a:off x="457200" y="6248400"/>
            <a:ext cx="2133600" cy="457200"/>
          </a:xfrm>
        </p:spPr>
        <p:txBody>
          <a:bodyPr/>
          <a:lstStyle>
            <a:lvl1pPr>
              <a:defRPr/>
            </a:lvl1pPr>
          </a:lstStyle>
          <a:p>
            <a:pPr>
              <a:defRPr/>
            </a:pPr>
            <a:endParaRPr lang="en-GB" alt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5" name="Slide Number Placeholder 4"/>
          <p:cNvSpPr>
            <a:spLocks noGrp="1"/>
          </p:cNvSpPr>
          <p:nvPr>
            <p:ph type="sldNum" sz="quarter" idx="12"/>
          </p:nvPr>
        </p:nvSpPr>
        <p:spPr>
          <a:xfrm>
            <a:off x="6553200" y="6248400"/>
            <a:ext cx="2133600" cy="457200"/>
          </a:xfrm>
        </p:spPr>
        <p:txBody>
          <a:bodyPr/>
          <a:lstStyle>
            <a:lvl1pPr>
              <a:defRPr/>
            </a:lvl1pPr>
          </a:lstStyle>
          <a:p>
            <a:pPr>
              <a:defRPr/>
            </a:pPr>
            <a:fld id="{18C1F87D-0B71-4D77-B887-C302C5FE77BC}" type="slidenum">
              <a:rPr lang="en-GB" altLang="en-US"/>
              <a:pPr>
                <a:defRPr/>
              </a:pPr>
              <a:t>‹#›</a:t>
            </a:fld>
            <a:endParaRPr lang="en-GB"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sv-SE"/>
          </a:p>
        </p:txBody>
      </p:sp>
      <p:sp>
        <p:nvSpPr>
          <p:cNvPr id="7" name="Rectangle 5"/>
          <p:cNvSpPr>
            <a:spLocks noGrp="1" noChangeArrowheads="1"/>
          </p:cNvSpPr>
          <p:nvPr>
            <p:ph type="ftr" sz="quarter" idx="11"/>
          </p:nvPr>
        </p:nvSpPr>
        <p:spPr>
          <a:ln/>
        </p:spPr>
        <p:txBody>
          <a:bodyPr/>
          <a:lstStyle>
            <a:lvl1pPr>
              <a:defRPr/>
            </a:lvl1pPr>
          </a:lstStyle>
          <a:p>
            <a:pPr>
              <a:defRPr/>
            </a:pPr>
            <a:endParaRPr lang="sv-SE"/>
          </a:p>
        </p:txBody>
      </p:sp>
      <p:sp>
        <p:nvSpPr>
          <p:cNvPr id="8" name="Rectangle 6"/>
          <p:cNvSpPr>
            <a:spLocks noGrp="1" noChangeArrowheads="1"/>
          </p:cNvSpPr>
          <p:nvPr>
            <p:ph type="sldNum" sz="quarter" idx="12"/>
          </p:nvPr>
        </p:nvSpPr>
        <p:spPr>
          <a:ln/>
        </p:spPr>
        <p:txBody>
          <a:bodyPr/>
          <a:lstStyle>
            <a:lvl1pPr>
              <a:defRPr/>
            </a:lvl1pPr>
          </a:lstStyle>
          <a:p>
            <a:pPr>
              <a:defRPr/>
            </a:pPr>
            <a:fld id="{E6457A05-B913-4A33-B633-3ABD6D50FE47}" type="slidenum">
              <a:rPr lang="sv-SE"/>
              <a:pPr>
                <a:defRPr/>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F2551A7-FFDA-4FA7-9DB7-4ADBD3A8B65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EF2551A7-FFDA-4FA7-9DB7-4ADBD3A8B65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F2551A7-FFDA-4FA7-9DB7-4ADBD3A8B65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F2551A7-FFDA-4FA7-9DB7-4ADBD3A8B65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EF2551A7-FFDA-4FA7-9DB7-4ADBD3A8B65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9C0BACD-20C3-4418-8971-968A36A01076}" type="datetimeFigureOut">
              <a:rPr lang="en-US" smtClean="0"/>
              <a:pPr/>
              <a:t>10/21/2016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EF2551A7-FFDA-4FA7-9DB7-4ADBD3A8B65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9C0BACD-20C3-4418-8971-968A36A01076}" type="datetimeFigureOut">
              <a:rPr lang="en-US" smtClean="0"/>
              <a:pPr/>
              <a:t>10/21/2016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EF2551A7-FFDA-4FA7-9DB7-4ADBD3A8B65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9C0BACD-20C3-4418-8971-968A36A01076}" type="datetimeFigureOut">
              <a:rPr lang="en-US" smtClean="0"/>
              <a:pPr/>
              <a:t>10/21/2016</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F2551A7-FFDA-4FA7-9DB7-4ADBD3A8B65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9C0BACD-20C3-4418-8971-968A36A01076}" type="datetimeFigureOut">
              <a:rPr lang="en-US" smtClean="0"/>
              <a:pPr/>
              <a:t>10/21/2016</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F2551A7-FFDA-4FA7-9DB7-4ADBD3A8B65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5" r:id="rId12"/>
    <p:sldLayoutId id="2147483686"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13.xml"/><Relationship Id="rId5" Type="http://schemas.openxmlformats.org/officeDocument/2006/relationships/image" Target="../media/image4.jpeg"/><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b="1" dirty="0"/>
              <a:t>مراقبت آغوشي نوزادان در حال تهويه کمکي:</a:t>
            </a:r>
            <a:endParaRPr lang="en-US" dirty="0"/>
          </a:p>
        </p:txBody>
      </p:sp>
      <p:sp>
        <p:nvSpPr>
          <p:cNvPr id="3" name="Subtitle 2"/>
          <p:cNvSpPr>
            <a:spLocks noGrp="1"/>
          </p:cNvSpPr>
          <p:nvPr>
            <p:ph type="subTitle" idx="1"/>
          </p:nvPr>
        </p:nvSpPr>
        <p:spPr/>
        <p:txBody>
          <a:bodyPr/>
          <a:lstStyle/>
          <a:p>
            <a:r>
              <a:rPr lang="fa-IR" dirty="0" smtClean="0"/>
              <a:t>دکتر علیرضا جشنی مطلق</a:t>
            </a:r>
          </a:p>
          <a:p>
            <a:r>
              <a:rPr lang="fa-IR" smtClean="0"/>
              <a:t>فوق تخصص نوزادان-عضو هیئت علمی دانشگاه علوم پزشکی البرز</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5"/>
          <p:cNvSpPr>
            <a:spLocks noGrp="1" noChangeArrowheads="1"/>
          </p:cNvSpPr>
          <p:nvPr>
            <p:ph type="title"/>
          </p:nvPr>
        </p:nvSpPr>
        <p:spPr>
          <a:xfrm>
            <a:off x="250825" y="404813"/>
            <a:ext cx="4321175" cy="2016125"/>
          </a:xfrm>
        </p:spPr>
        <p:txBody>
          <a:bodyPr>
            <a:normAutofit fontScale="90000"/>
          </a:bodyPr>
          <a:lstStyle/>
          <a:p>
            <a:pPr eaLnBrk="1" hangingPunct="1"/>
            <a:r>
              <a:rPr lang="sv-SE" sz="4000" smtClean="0"/>
              <a:t>Neonatal intensive care nurseries</a:t>
            </a:r>
            <a:br>
              <a:rPr lang="sv-SE" sz="4000" smtClean="0"/>
            </a:br>
            <a:endParaRPr lang="sv-SE" sz="3000" smtClean="0"/>
          </a:p>
        </p:txBody>
      </p:sp>
      <p:pic>
        <p:nvPicPr>
          <p:cNvPr id="16387" name="Picture 4" descr="IVA-sal"/>
          <p:cNvPicPr>
            <a:picLocks noGrp="1" noChangeAspect="1" noChangeArrowheads="1"/>
          </p:cNvPicPr>
          <p:nvPr>
            <p:ph sz="half" idx="1"/>
          </p:nvPr>
        </p:nvPicPr>
        <p:blipFill>
          <a:blip r:embed="rId3"/>
          <a:srcRect/>
          <a:stretch>
            <a:fillRect/>
          </a:stretch>
        </p:blipFill>
        <p:spPr>
          <a:xfrm>
            <a:off x="323850" y="2852738"/>
            <a:ext cx="3636963" cy="2727325"/>
          </a:xfrm>
          <a:noFill/>
        </p:spPr>
      </p:pic>
      <p:pic>
        <p:nvPicPr>
          <p:cNvPr id="16388" name="Picture 9" descr="privacyintensive1"/>
          <p:cNvPicPr>
            <a:picLocks noGrp="1" noChangeAspect="1" noChangeArrowheads="1"/>
          </p:cNvPicPr>
          <p:nvPr>
            <p:ph sz="quarter" idx="2"/>
          </p:nvPr>
        </p:nvPicPr>
        <p:blipFill>
          <a:blip r:embed="rId4"/>
          <a:srcRect/>
          <a:stretch>
            <a:fillRect/>
          </a:stretch>
        </p:blipFill>
        <p:spPr>
          <a:xfrm>
            <a:off x="5508625" y="1125538"/>
            <a:ext cx="2952750" cy="2214562"/>
          </a:xfrm>
          <a:noFill/>
        </p:spPr>
      </p:pic>
      <p:pic>
        <p:nvPicPr>
          <p:cNvPr id="16389" name="Picture 11" descr="IVAvårdplatsmsäng"/>
          <p:cNvPicPr>
            <a:picLocks noGrp="1" noChangeAspect="1" noChangeArrowheads="1"/>
          </p:cNvPicPr>
          <p:nvPr>
            <p:ph sz="quarter" idx="3"/>
          </p:nvPr>
        </p:nvPicPr>
        <p:blipFill>
          <a:blip r:embed="rId5"/>
          <a:srcRect/>
          <a:stretch>
            <a:fillRect/>
          </a:stretch>
        </p:blipFill>
        <p:spPr>
          <a:xfrm>
            <a:off x="5508625" y="4365625"/>
            <a:ext cx="3024188" cy="2266950"/>
          </a:xfrm>
          <a:noFill/>
        </p:spPr>
      </p:pic>
      <p:sp>
        <p:nvSpPr>
          <p:cNvPr id="16390" name="AutoShape 14"/>
          <p:cNvSpPr>
            <a:spLocks noChangeArrowheads="1"/>
          </p:cNvSpPr>
          <p:nvPr/>
        </p:nvSpPr>
        <p:spPr bwMode="auto">
          <a:xfrm>
            <a:off x="4211638" y="3429000"/>
            <a:ext cx="617537" cy="431800"/>
          </a:xfrm>
          <a:prstGeom prst="rightArrow">
            <a:avLst>
              <a:gd name="adj1" fmla="val 50000"/>
              <a:gd name="adj2" fmla="val 35754"/>
            </a:avLst>
          </a:prstGeom>
          <a:solidFill>
            <a:srgbClr val="000080"/>
          </a:solidFill>
          <a:ln w="9525">
            <a:solidFill>
              <a:schemeClr val="tx1"/>
            </a:solidFill>
            <a:miter lim="800000"/>
            <a:headEnd/>
            <a:tailEnd/>
          </a:ln>
        </p:spPr>
        <p:txBody>
          <a:bodyPr wrap="none" anchor="ctr"/>
          <a:lstStyle/>
          <a:p>
            <a:endParaRPr lang="en-US"/>
          </a:p>
        </p:txBody>
      </p:sp>
      <p:sp>
        <p:nvSpPr>
          <p:cNvPr id="16391" name="Text Box 15"/>
          <p:cNvSpPr txBox="1">
            <a:spLocks noChangeArrowheads="1"/>
          </p:cNvSpPr>
          <p:nvPr/>
        </p:nvSpPr>
        <p:spPr bwMode="auto">
          <a:xfrm>
            <a:off x="1743075" y="5969000"/>
            <a:ext cx="184150" cy="366713"/>
          </a:xfrm>
          <a:prstGeom prst="rect">
            <a:avLst/>
          </a:prstGeom>
          <a:noFill/>
          <a:ln w="9525">
            <a:noFill/>
            <a:miter lim="800000"/>
            <a:headEnd/>
            <a:tailEnd/>
          </a:ln>
        </p:spPr>
        <p:txBody>
          <a:bodyPr wrap="none">
            <a:spAutoFit/>
          </a:bodyPr>
          <a:lstStyle/>
          <a:p>
            <a:endParaRPr lang="en-US"/>
          </a:p>
        </p:txBody>
      </p:sp>
      <p:sp>
        <p:nvSpPr>
          <p:cNvPr id="16392" name="Text Box 16"/>
          <p:cNvSpPr txBox="1">
            <a:spLocks noChangeArrowheads="1"/>
          </p:cNvSpPr>
          <p:nvPr/>
        </p:nvSpPr>
        <p:spPr bwMode="auto">
          <a:xfrm>
            <a:off x="5219700" y="185738"/>
            <a:ext cx="2894013" cy="946150"/>
          </a:xfrm>
          <a:prstGeom prst="rect">
            <a:avLst/>
          </a:prstGeom>
          <a:noFill/>
          <a:ln w="9525">
            <a:noFill/>
            <a:miter lim="800000"/>
            <a:headEnd/>
            <a:tailEnd/>
          </a:ln>
        </p:spPr>
        <p:txBody>
          <a:bodyPr wrap="none">
            <a:spAutoFit/>
          </a:bodyPr>
          <a:lstStyle/>
          <a:p>
            <a:r>
              <a:rPr lang="sv-SE" sz="2800">
                <a:solidFill>
                  <a:schemeClr val="tx2"/>
                </a:solidFill>
              </a:rPr>
              <a:t>Privacy, integrity </a:t>
            </a:r>
          </a:p>
          <a:p>
            <a:r>
              <a:rPr lang="sv-SE" sz="2800">
                <a:solidFill>
                  <a:schemeClr val="tx2"/>
                </a:solidFill>
              </a:rPr>
              <a:t>+ safety</a:t>
            </a:r>
          </a:p>
        </p:txBody>
      </p:sp>
      <p:sp>
        <p:nvSpPr>
          <p:cNvPr id="16393" name="Text Box 17"/>
          <p:cNvSpPr txBox="1">
            <a:spLocks noChangeArrowheads="1"/>
          </p:cNvSpPr>
          <p:nvPr/>
        </p:nvSpPr>
        <p:spPr bwMode="auto">
          <a:xfrm>
            <a:off x="5364163" y="3429000"/>
            <a:ext cx="3611562" cy="946150"/>
          </a:xfrm>
          <a:prstGeom prst="rect">
            <a:avLst/>
          </a:prstGeom>
          <a:noFill/>
          <a:ln w="9525">
            <a:noFill/>
            <a:miter lim="800000"/>
            <a:headEnd/>
            <a:tailEnd/>
          </a:ln>
        </p:spPr>
        <p:txBody>
          <a:bodyPr wrap="none">
            <a:spAutoFit/>
          </a:bodyPr>
          <a:lstStyle/>
          <a:p>
            <a:r>
              <a:rPr lang="sv-SE" sz="2800">
                <a:solidFill>
                  <a:schemeClr val="tx2"/>
                </a:solidFill>
              </a:rPr>
              <a:t>Modified illumination, </a:t>
            </a:r>
          </a:p>
          <a:p>
            <a:r>
              <a:rPr lang="sv-SE" sz="2800">
                <a:solidFill>
                  <a:schemeClr val="tx2"/>
                </a:solidFill>
              </a:rPr>
              <a:t>quiet, comfort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95FIVApersarbetsplats"/>
          <p:cNvPicPr>
            <a:picLocks noChangeAspect="1" noChangeArrowheads="1"/>
          </p:cNvPicPr>
          <p:nvPr/>
        </p:nvPicPr>
        <p:blipFill>
          <a:blip r:embed="rId3"/>
          <a:srcRect/>
          <a:stretch>
            <a:fillRect/>
          </a:stretch>
        </p:blipFill>
        <p:spPr bwMode="auto">
          <a:xfrm>
            <a:off x="5724525" y="2997200"/>
            <a:ext cx="2662238" cy="3590925"/>
          </a:xfrm>
          <a:prstGeom prst="rect">
            <a:avLst/>
          </a:prstGeom>
          <a:noFill/>
          <a:ln w="9525">
            <a:noFill/>
            <a:miter lim="800000"/>
            <a:headEnd/>
            <a:tailEnd/>
          </a:ln>
        </p:spPr>
      </p:pic>
      <p:pic>
        <p:nvPicPr>
          <p:cNvPr id="17411" name="Picture 3" descr="95Fneoexp"/>
          <p:cNvPicPr>
            <a:picLocks noChangeAspect="1" noChangeArrowheads="1"/>
          </p:cNvPicPr>
          <p:nvPr/>
        </p:nvPicPr>
        <p:blipFill>
          <a:blip r:embed="rId4"/>
          <a:srcRect/>
          <a:stretch>
            <a:fillRect/>
          </a:stretch>
        </p:blipFill>
        <p:spPr bwMode="auto">
          <a:xfrm>
            <a:off x="1476375" y="4092575"/>
            <a:ext cx="2735263" cy="2487613"/>
          </a:xfrm>
          <a:prstGeom prst="rect">
            <a:avLst/>
          </a:prstGeom>
          <a:noFill/>
          <a:ln w="9525">
            <a:noFill/>
            <a:miter lim="800000"/>
            <a:headEnd/>
            <a:tailEnd/>
          </a:ln>
        </p:spPr>
      </p:pic>
      <p:pic>
        <p:nvPicPr>
          <p:cNvPr id="17412" name="Picture 4" descr="KMCpå plats"/>
          <p:cNvPicPr>
            <a:picLocks noChangeAspect="1" noChangeArrowheads="1"/>
          </p:cNvPicPr>
          <p:nvPr/>
        </p:nvPicPr>
        <p:blipFill>
          <a:blip r:embed="rId5"/>
          <a:srcRect/>
          <a:stretch>
            <a:fillRect/>
          </a:stretch>
        </p:blipFill>
        <p:spPr bwMode="auto">
          <a:xfrm>
            <a:off x="5364163" y="306388"/>
            <a:ext cx="3311525" cy="2482850"/>
          </a:xfrm>
          <a:prstGeom prst="rect">
            <a:avLst/>
          </a:prstGeom>
          <a:noFill/>
          <a:ln w="9525">
            <a:noFill/>
            <a:miter lim="800000"/>
            <a:headEnd/>
            <a:tailEnd/>
          </a:ln>
        </p:spPr>
      </p:pic>
      <p:pic>
        <p:nvPicPr>
          <p:cNvPr id="17413" name="Picture 5" descr="KMCöverflspegel"/>
          <p:cNvPicPr>
            <a:picLocks noChangeAspect="1" noChangeArrowheads="1"/>
          </p:cNvPicPr>
          <p:nvPr/>
        </p:nvPicPr>
        <p:blipFill>
          <a:blip r:embed="rId6"/>
          <a:srcRect/>
          <a:stretch>
            <a:fillRect/>
          </a:stretch>
        </p:blipFill>
        <p:spPr bwMode="auto">
          <a:xfrm>
            <a:off x="250825" y="260350"/>
            <a:ext cx="4876800" cy="3657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5"/>
          <p:cNvSpPr>
            <a:spLocks noGrp="1" noChangeArrowheads="1"/>
          </p:cNvSpPr>
          <p:nvPr>
            <p:ph type="title"/>
          </p:nvPr>
        </p:nvSpPr>
        <p:spPr>
          <a:xfrm>
            <a:off x="6156325" y="549275"/>
            <a:ext cx="2520950" cy="2649538"/>
          </a:xfrm>
        </p:spPr>
        <p:txBody>
          <a:bodyPr>
            <a:normAutofit fontScale="90000"/>
          </a:bodyPr>
          <a:lstStyle/>
          <a:p>
            <a:pPr algn="l" eaLnBrk="1" hangingPunct="1"/>
            <a:r>
              <a:rPr lang="sv-SE" sz="3200" smtClean="0"/>
              <a:t>Nurse: </a:t>
            </a:r>
            <a:br>
              <a:rPr lang="sv-SE" sz="3200" smtClean="0"/>
            </a:br>
            <a:r>
              <a:rPr lang="sv-SE" sz="3200" smtClean="0"/>
              <a:t>Available </a:t>
            </a:r>
            <a:br>
              <a:rPr lang="sv-SE" sz="3200" smtClean="0"/>
            </a:br>
            <a:r>
              <a:rPr lang="sv-SE" sz="3200" smtClean="0"/>
              <a:t>Educator,</a:t>
            </a:r>
            <a:br>
              <a:rPr lang="sv-SE" sz="3200" smtClean="0"/>
            </a:br>
            <a:r>
              <a:rPr lang="sv-SE" sz="3200" smtClean="0"/>
              <a:t>coach,</a:t>
            </a:r>
            <a:br>
              <a:rPr lang="sv-SE" sz="3200" smtClean="0"/>
            </a:br>
            <a:r>
              <a:rPr lang="sv-SE" sz="3200" smtClean="0"/>
              <a:t>substitute</a:t>
            </a:r>
            <a:r>
              <a:rPr lang="sv-SE" sz="4000" smtClean="0"/>
              <a:t/>
            </a:r>
            <a:br>
              <a:rPr lang="sv-SE" sz="4000" smtClean="0"/>
            </a:br>
            <a:endParaRPr lang="sv-SE" sz="4000" smtClean="0"/>
          </a:p>
        </p:txBody>
      </p:sp>
      <p:pic>
        <p:nvPicPr>
          <p:cNvPr id="18435" name="Picture 8" descr="vårdplats kuvös sängar Jenny"/>
          <p:cNvPicPr>
            <a:picLocks noGrp="1" noChangeAspect="1" noChangeArrowheads="1"/>
          </p:cNvPicPr>
          <p:nvPr>
            <p:ph sz="half" idx="1"/>
          </p:nvPr>
        </p:nvPicPr>
        <p:blipFill>
          <a:blip r:embed="rId3"/>
          <a:srcRect/>
          <a:stretch>
            <a:fillRect/>
          </a:stretch>
        </p:blipFill>
        <p:spPr>
          <a:xfrm>
            <a:off x="468313" y="260350"/>
            <a:ext cx="5327650" cy="3552825"/>
          </a:xfrm>
          <a:noFill/>
        </p:spPr>
      </p:pic>
      <p:pic>
        <p:nvPicPr>
          <p:cNvPr id="18436" name="Picture 9" descr="sängar personal Jenny"/>
          <p:cNvPicPr>
            <a:picLocks noGrp="1" noChangeAspect="1" noChangeArrowheads="1"/>
          </p:cNvPicPr>
          <p:nvPr>
            <p:ph sz="half" idx="2"/>
          </p:nvPr>
        </p:nvPicPr>
        <p:blipFill>
          <a:blip r:embed="rId4"/>
          <a:srcRect/>
          <a:stretch>
            <a:fillRect/>
          </a:stretch>
        </p:blipFill>
        <p:spPr>
          <a:xfrm>
            <a:off x="3779838" y="3284538"/>
            <a:ext cx="4968875" cy="3313112"/>
          </a:xfrm>
          <a:noFill/>
        </p:spPr>
      </p:pic>
      <p:sp>
        <p:nvSpPr>
          <p:cNvPr id="18437" name="Text Box 10"/>
          <p:cNvSpPr txBox="1">
            <a:spLocks noChangeArrowheads="1"/>
          </p:cNvSpPr>
          <p:nvPr/>
        </p:nvSpPr>
        <p:spPr bwMode="auto">
          <a:xfrm>
            <a:off x="1835150" y="5445125"/>
            <a:ext cx="1611313" cy="946150"/>
          </a:xfrm>
          <a:prstGeom prst="rect">
            <a:avLst/>
          </a:prstGeom>
          <a:noFill/>
          <a:ln w="9525">
            <a:noFill/>
            <a:miter lim="800000"/>
            <a:headEnd/>
            <a:tailEnd/>
          </a:ln>
        </p:spPr>
        <p:txBody>
          <a:bodyPr wrap="none">
            <a:spAutoFit/>
          </a:bodyPr>
          <a:lstStyle/>
          <a:p>
            <a:r>
              <a:rPr lang="sv-SE" sz="2800"/>
              <a:t>Family:</a:t>
            </a:r>
          </a:p>
          <a:p>
            <a:r>
              <a:rPr lang="sv-SE" sz="2800"/>
              <a:t>Together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23850" y="274638"/>
            <a:ext cx="8820150" cy="3082925"/>
          </a:xfrm>
        </p:spPr>
        <p:txBody>
          <a:bodyPr>
            <a:normAutofit fontScale="90000"/>
          </a:bodyPr>
          <a:lstStyle/>
          <a:p>
            <a:pPr eaLnBrk="1" hangingPunct="1"/>
            <a:r>
              <a:rPr lang="sv-SE" sz="3200" smtClean="0"/>
              <a:t>Uppsala NICU:</a:t>
            </a:r>
            <a:br>
              <a:rPr lang="sv-SE" sz="3200" smtClean="0"/>
            </a:br>
            <a:r>
              <a:rPr lang="sv-SE" sz="3200" smtClean="0"/>
              <a:t>All infants can have at least one parent present 24 h, also in intensive care </a:t>
            </a:r>
            <a:br>
              <a:rPr lang="sv-SE" sz="3200" smtClean="0"/>
            </a:br>
            <a:r>
              <a:rPr lang="sv-SE" sz="3200" smtClean="0"/>
              <a:t/>
            </a:r>
            <a:br>
              <a:rPr lang="sv-SE" sz="3200" smtClean="0"/>
            </a:br>
            <a:r>
              <a:rPr lang="sv-SE" sz="3200" smtClean="0"/>
              <a:t>Intermediate care = co-care rooms: </a:t>
            </a:r>
            <a:br>
              <a:rPr lang="sv-SE" sz="3200" smtClean="0"/>
            </a:br>
            <a:r>
              <a:rPr lang="sv-SE" sz="3000" smtClean="0"/>
              <a:t>Mother and father stay 24 h, provide infant’s care</a:t>
            </a:r>
            <a:r>
              <a:rPr lang="sv-SE" sz="3200" smtClean="0"/>
              <a:t> </a:t>
            </a:r>
            <a:br>
              <a:rPr lang="sv-SE" sz="3200" smtClean="0"/>
            </a:br>
            <a:endParaRPr lang="sv-SE" sz="3200" smtClean="0"/>
          </a:p>
        </p:txBody>
      </p:sp>
      <p:pic>
        <p:nvPicPr>
          <p:cNvPr id="15363" name="Picture 3" descr="bilder på Isac 031"/>
          <p:cNvPicPr>
            <a:picLocks noGrp="1" noChangeAspect="1" noChangeArrowheads="1"/>
          </p:cNvPicPr>
          <p:nvPr>
            <p:ph type="body" idx="1"/>
          </p:nvPr>
        </p:nvPicPr>
        <p:blipFill>
          <a:blip r:embed="rId3"/>
          <a:srcRect/>
          <a:stretch>
            <a:fillRect/>
          </a:stretch>
        </p:blipFill>
        <p:spPr>
          <a:xfrm>
            <a:off x="2268538" y="3357563"/>
            <a:ext cx="4338637" cy="3254375"/>
          </a:xfr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a:t>تنظيمات ونتيلاتور</a:t>
            </a:r>
            <a:r>
              <a:rPr lang="fa-IR" baseline="-25000" dirty="0"/>
              <a:t>، </a:t>
            </a:r>
            <a:r>
              <a:rPr lang="ar-SA" dirty="0"/>
              <a:t>علائم حياتي و دماي بدن نوزاد (زير بغل) را قبل از انجام مراقبت آغوشي در پرونده ثبت کنيد. براي بررسي پاسخ نوزاد، بايد موارد مذکور را در حين مراقبت آغوشي ارزيابي نماييد </a:t>
            </a:r>
            <a:r>
              <a:rPr lang="ar-SA" u="sng" dirty="0"/>
              <a:t>(</a:t>
            </a:r>
            <a:r>
              <a:rPr lang="en-US" u="sng" dirty="0"/>
              <a:t>Mode</a:t>
            </a:r>
            <a:r>
              <a:rPr lang="fa-IR" u="sng" dirty="0"/>
              <a:t>، </a:t>
            </a:r>
            <a:r>
              <a:rPr lang="en-US" u="sng" dirty="0"/>
              <a:t>PIP</a:t>
            </a:r>
            <a:r>
              <a:rPr lang="fa-IR" u="sng" dirty="0"/>
              <a:t>، </a:t>
            </a:r>
            <a:r>
              <a:rPr lang="en-US" u="sng" dirty="0"/>
              <a:t>PEEP</a:t>
            </a:r>
            <a:r>
              <a:rPr lang="fa-IR" u="sng" dirty="0"/>
              <a:t>، </a:t>
            </a:r>
            <a:r>
              <a:rPr lang="en-US" u="sng" dirty="0"/>
              <a:t>Rate</a:t>
            </a:r>
            <a:r>
              <a:rPr lang="fa-IR" u="sng" dirty="0"/>
              <a:t>، </a:t>
            </a:r>
            <a:r>
              <a:rPr lang="en-US" u="sng" dirty="0"/>
              <a:t>FIO</a:t>
            </a:r>
            <a:r>
              <a:rPr lang="en-US" u="sng" baseline="-25000" dirty="0"/>
              <a:t>2</a:t>
            </a:r>
            <a:r>
              <a:rPr lang="fa-IR" u="sng" dirty="0"/>
              <a:t>)</a:t>
            </a:r>
            <a:endParaRPr lang="en-US" dirty="0"/>
          </a:p>
          <a:p>
            <a:pPr algn="r" rtl="1"/>
            <a:r>
              <a:rPr lang="fa-IR" u="sng" dirty="0"/>
              <a:t>(</a:t>
            </a:r>
            <a:r>
              <a:rPr lang="en-US" u="sng" dirty="0"/>
              <a:t>HR</a:t>
            </a:r>
            <a:r>
              <a:rPr lang="fa-IR" u="sng" dirty="0"/>
              <a:t>، </a:t>
            </a:r>
            <a:r>
              <a:rPr lang="en-US" u="sng" dirty="0"/>
              <a:t>RR</a:t>
            </a:r>
            <a:r>
              <a:rPr lang="fa-IR" u="sng" dirty="0"/>
              <a:t>، </a:t>
            </a:r>
            <a:r>
              <a:rPr lang="en-US" u="sng" dirty="0"/>
              <a:t>SAO</a:t>
            </a:r>
            <a:r>
              <a:rPr lang="en-US" u="sng" baseline="-25000" dirty="0"/>
              <a:t>2</a:t>
            </a:r>
            <a:r>
              <a:rPr lang="fa-IR" u="sng" dirty="0"/>
              <a:t>)</a:t>
            </a:r>
            <a:endParaRPr lang="en-US" dirty="0"/>
          </a:p>
        </p:txBody>
      </p:sp>
      <p:sp>
        <p:nvSpPr>
          <p:cNvPr id="2" name="Title 1"/>
          <p:cNvSpPr>
            <a:spLocks noGrp="1"/>
          </p:cNvSpPr>
          <p:nvPr>
            <p:ph type="title"/>
          </p:nvPr>
        </p:nvSpPr>
        <p:spPr/>
        <p:txBody>
          <a:bodyPr/>
          <a:lstStyle/>
          <a:p>
            <a:pPr lvl="0" algn="r" rtl="1"/>
            <a:r>
              <a:rPr lang="ar-SA" b="1" dirty="0"/>
              <a:t>آماده شدن براي مراقبت:</a:t>
            </a:r>
            <a:r>
              <a:rPr lang="ar-SA" dirty="0"/>
              <a:t>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ar-SA" dirty="0"/>
              <a:t>با کمک يک پرستار ديگر نوزاد را در وضعيت خوابيده به پشت قرار داده و به تغييرات وضعيت نوزاد و پارامتر هاي ونتيلاتور توجه کنيد.</a:t>
            </a:r>
            <a:endParaRPr lang="en-US" dirty="0"/>
          </a:p>
        </p:txBody>
      </p:sp>
      <p:sp>
        <p:nvSpPr>
          <p:cNvPr id="2" name="Title 1"/>
          <p:cNvSpPr>
            <a:spLocks noGrp="1"/>
          </p:cNvSpPr>
          <p:nvPr>
            <p:ph type="title"/>
          </p:nvPr>
        </p:nvSpPr>
        <p:spPr/>
        <p:txBody>
          <a:bodyPr/>
          <a:lstStyle/>
          <a:p>
            <a:pPr algn="r"/>
            <a:r>
              <a:rPr lang="ar-SA" dirty="0" smtClean="0"/>
              <a:t>آماده شدن براي مراقبت: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ريه نوزاد را گوش داده و در صورت نياز راه هاي هوايي وي را ساکشن کنيد. اگر در مسير لوله هاي تنفسي ونتيلاتور آب جمع شده است، آن را تخليه نماييد. بهتر است در صورت نياز کهنه نوزاد تميز </a:t>
            </a:r>
            <a:r>
              <a:rPr lang="fa-IR" dirty="0"/>
              <a:t>گردد. </a:t>
            </a:r>
            <a:endParaRPr lang="en-US" sz="3200" dirty="0"/>
          </a:p>
        </p:txBody>
      </p:sp>
      <p:sp>
        <p:nvSpPr>
          <p:cNvPr id="2" name="Title 1"/>
          <p:cNvSpPr>
            <a:spLocks noGrp="1"/>
          </p:cNvSpPr>
          <p:nvPr>
            <p:ph type="title"/>
          </p:nvPr>
        </p:nvSpPr>
        <p:spPr/>
        <p:txBody>
          <a:bodyPr/>
          <a:lstStyle/>
          <a:p>
            <a:pPr algn="r"/>
            <a:r>
              <a:rPr lang="ar-SA" dirty="0" smtClean="0"/>
              <a:t>آماده شدن براي مراقبت: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نوزاد را براي مدت</a:t>
            </a:r>
            <a:r>
              <a:rPr lang="ar-SA" b="1" dirty="0"/>
              <a:t> 15 دقيقه</a:t>
            </a:r>
            <a:r>
              <a:rPr lang="ar-SA" dirty="0"/>
              <a:t> تحت نظر داشته باشيد. نوزادي آماده مراقبت آغوشي زير ونتيلاتور است که بعد از تغيير وضعيت در مدت 15 دقيقه به سازگاري فيزيولوژيک برسد. تعريف سازگاري فيزيولوژيک اين است که علائم حياتي نوزاد </a:t>
            </a:r>
            <a:r>
              <a:rPr lang="fa-IR" dirty="0" smtClean="0"/>
              <a:t>به مدت</a:t>
            </a:r>
            <a:r>
              <a:rPr lang="ar-SA" dirty="0" smtClean="0"/>
              <a:t> </a:t>
            </a:r>
            <a:r>
              <a:rPr lang="ar-SA" b="1" dirty="0"/>
              <a:t>3 دقيقه</a:t>
            </a:r>
            <a:r>
              <a:rPr lang="ar-SA" dirty="0"/>
              <a:t> </a:t>
            </a:r>
            <a:r>
              <a:rPr lang="fa-IR" dirty="0" smtClean="0"/>
              <a:t>در</a:t>
            </a:r>
            <a:r>
              <a:rPr lang="ar-SA" dirty="0" smtClean="0"/>
              <a:t> </a:t>
            </a:r>
            <a:r>
              <a:rPr lang="ar-SA" dirty="0"/>
              <a:t>وضعيت </a:t>
            </a:r>
            <a:r>
              <a:rPr lang="ar-SA" dirty="0" smtClean="0"/>
              <a:t>پاي</a:t>
            </a:r>
            <a:r>
              <a:rPr lang="fa-IR" smtClean="0"/>
              <a:t>داراولیه باقی بماند</a:t>
            </a:r>
            <a:r>
              <a:rPr lang="ar-SA" dirty="0" smtClean="0"/>
              <a:t>. </a:t>
            </a:r>
            <a:r>
              <a:rPr lang="ar-SA" dirty="0"/>
              <a:t>در صورتي که نوزاد به سازگاري فيزيولوژيک نرسد، نبايد وي را مراقبت آغوشي کرد.</a:t>
            </a:r>
            <a:r>
              <a:rPr lang="ar-SA" sz="800" dirty="0"/>
              <a:t> </a:t>
            </a:r>
            <a:endParaRPr lang="en-US" sz="3200" dirty="0"/>
          </a:p>
        </p:txBody>
      </p:sp>
      <p:sp>
        <p:nvSpPr>
          <p:cNvPr id="2" name="Title 1"/>
          <p:cNvSpPr>
            <a:spLocks noGrp="1"/>
          </p:cNvSpPr>
          <p:nvPr>
            <p:ph type="title"/>
          </p:nvPr>
        </p:nvSpPr>
        <p:spPr/>
        <p:txBody>
          <a:bodyPr/>
          <a:lstStyle/>
          <a:p>
            <a:pPr algn="r"/>
            <a:r>
              <a:rPr lang="ar-SA" dirty="0" smtClean="0"/>
              <a:t>آماده شدن براي مراقبت: </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يک حوله يا پارچه را چهار بار تا کرده و زير نوزاد قرار بدهيد به گونه اي که مادر بتواند به راحتي نوزاد و ملحفه زير وي را بلند و جابجا کند.</a:t>
            </a:r>
            <a:endParaRPr lang="en-US" sz="3200" dirty="0"/>
          </a:p>
          <a:p>
            <a:pPr lvl="1" algn="r" rtl="1"/>
            <a:r>
              <a:rPr lang="ar-SA" dirty="0"/>
              <a:t>صندلي راحتي مادر را طوري آماده کنيد که مادر در بهترين وضعيت نسبت به تخت و نوزاد براي انجام مراقبت آغوشي باشد.</a:t>
            </a:r>
            <a:endParaRPr lang="en-US" sz="3200" dirty="0"/>
          </a:p>
        </p:txBody>
      </p:sp>
      <p:sp>
        <p:nvSpPr>
          <p:cNvPr id="2" name="Title 1"/>
          <p:cNvSpPr>
            <a:spLocks noGrp="1"/>
          </p:cNvSpPr>
          <p:nvPr>
            <p:ph type="title"/>
          </p:nvPr>
        </p:nvSpPr>
        <p:spPr/>
        <p:txBody>
          <a:bodyPr/>
          <a:lstStyle/>
          <a:p>
            <a:pPr algn="r"/>
            <a:r>
              <a:rPr lang="ar-SA" dirty="0" smtClean="0"/>
              <a:t>آماده شدن براي مراقبت: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نوزاداني که از نظر </a:t>
            </a:r>
            <a:r>
              <a:rPr lang="ar-SA" u="sng" dirty="0"/>
              <a:t>باليني ناپايداربوده</a:t>
            </a:r>
            <a:r>
              <a:rPr lang="ar-SA" u="sng" dirty="0" smtClean="0"/>
              <a:t>،</a:t>
            </a:r>
            <a:endParaRPr lang="fa-IR" u="sng" dirty="0" smtClean="0"/>
          </a:p>
          <a:p>
            <a:pPr lvl="1" algn="r" rtl="1"/>
            <a:r>
              <a:rPr lang="ar-SA" u="sng" dirty="0" smtClean="0"/>
              <a:t> </a:t>
            </a:r>
            <a:r>
              <a:rPr lang="ar-SA" dirty="0"/>
              <a:t>و </a:t>
            </a:r>
            <a:r>
              <a:rPr lang="ar-SA" u="sng" dirty="0"/>
              <a:t>افت و خيز اشباع اکسيژن خون شرياني</a:t>
            </a:r>
            <a:r>
              <a:rPr lang="ar-SA" dirty="0"/>
              <a:t> دارند.</a:t>
            </a:r>
            <a:endParaRPr lang="en-US" sz="3200" dirty="0"/>
          </a:p>
          <a:p>
            <a:pPr lvl="1" algn="r" rtl="1"/>
            <a:r>
              <a:rPr lang="ar-SA" u="sng" dirty="0"/>
              <a:t>وجود کاتتر شريان يا وريد </a:t>
            </a:r>
            <a:r>
              <a:rPr lang="ar-SA" u="sng" dirty="0" smtClean="0"/>
              <a:t>نافي</a:t>
            </a:r>
            <a:endParaRPr lang="fa-IR" u="sng" dirty="0" smtClean="0"/>
          </a:p>
          <a:p>
            <a:pPr lvl="1" algn="r" rtl="1"/>
            <a:r>
              <a:rPr lang="ar-SA" u="sng" dirty="0" smtClean="0"/>
              <a:t>چست </a:t>
            </a:r>
            <a:r>
              <a:rPr lang="ar-SA" u="sng" dirty="0"/>
              <a:t>تيوب</a:t>
            </a:r>
            <a:endParaRPr lang="en-US" sz="3200" dirty="0"/>
          </a:p>
        </p:txBody>
      </p:sp>
      <p:sp>
        <p:nvSpPr>
          <p:cNvPr id="2" name="Title 1"/>
          <p:cNvSpPr>
            <a:spLocks noGrp="1"/>
          </p:cNvSpPr>
          <p:nvPr>
            <p:ph type="title"/>
          </p:nvPr>
        </p:nvSpPr>
        <p:spPr/>
        <p:txBody>
          <a:bodyPr>
            <a:normAutofit fontScale="90000"/>
          </a:bodyPr>
          <a:lstStyle/>
          <a:p>
            <a:pPr algn="r"/>
            <a:r>
              <a:rPr lang="ar-SA" b="1" dirty="0"/>
              <a:t>موارد منع مراقبت آغوشي در نوزادان نيازمند تهويه مصنوعي:</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GB" dirty="0" smtClean="0"/>
              <a:t>the practice of Kangaroo Care </a:t>
            </a:r>
            <a:r>
              <a:rPr lang="en-GB" b="1" i="1" dirty="0" smtClean="0"/>
              <a:t>in all stable infants over the age of twenty-eight weeks gestation, </a:t>
            </a:r>
            <a:r>
              <a:rPr lang="en-GB" dirty="0" smtClean="0"/>
              <a:t>irrespective of </a:t>
            </a:r>
            <a:r>
              <a:rPr lang="en-GB" i="1" dirty="0" smtClean="0"/>
              <a:t>financial setting</a:t>
            </a:r>
            <a:r>
              <a:rPr lang="en-GB" dirty="0" smtClean="0"/>
              <a:t>, due to benefits in maintaining </a:t>
            </a:r>
            <a:r>
              <a:rPr lang="en-GB" dirty="0" smtClean="0">
                <a:solidFill>
                  <a:srgbClr val="00B050"/>
                </a:solidFill>
              </a:rPr>
              <a:t>physiological stability, increasing immunity, optimising breastfeeding and facilitating parent-infant bonding </a:t>
            </a:r>
            <a:r>
              <a:rPr lang="en-GB" dirty="0" smtClean="0"/>
              <a:t>(</a:t>
            </a:r>
            <a:r>
              <a:rPr lang="en-GB" dirty="0" err="1" smtClean="0"/>
              <a:t>Shiau</a:t>
            </a:r>
            <a:r>
              <a:rPr lang="en-GB" dirty="0" smtClean="0"/>
              <a:t> &amp; Anderson, 1997; WHO, 1997; WHO, 2003). </a:t>
            </a:r>
          </a:p>
          <a:p>
            <a:endParaRPr lang="en-GB" dirty="0" smtClean="0"/>
          </a:p>
          <a:p>
            <a:endParaRPr lang="en-US" dirty="0"/>
          </a:p>
        </p:txBody>
      </p:sp>
      <p:sp>
        <p:nvSpPr>
          <p:cNvPr id="3" name="Title 2"/>
          <p:cNvSpPr>
            <a:spLocks noGrp="1"/>
          </p:cNvSpPr>
          <p:nvPr>
            <p:ph type="title"/>
          </p:nvPr>
        </p:nvSpPr>
        <p:spPr/>
        <p:txBody>
          <a:bodyPr/>
          <a:lstStyle/>
          <a:p>
            <a:r>
              <a:rPr lang="en-US" dirty="0" smtClean="0"/>
              <a:t>KMC</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بايد حداقل 2 تا 3 نفر از کارکنان بخش حضور داشته باشند تا اين انتقال بدون مشکل انجام شود.</a:t>
            </a:r>
            <a:endParaRPr lang="en-US" sz="3200" dirty="0"/>
          </a:p>
          <a:p>
            <a:pPr lvl="2" algn="r" rtl="1"/>
            <a:r>
              <a:rPr lang="ar-SA" dirty="0"/>
              <a:t>يک پرستار بايد همه لوله ها و رابط هاي نوزاد و دستگاه هاي بخش را در يک طرف نوزاد نگهداشته و از مادر بخواهد در کنار تخت نوزاد بايستد.</a:t>
            </a:r>
            <a:endParaRPr lang="en-US" sz="2800" dirty="0"/>
          </a:p>
          <a:p>
            <a:pPr lvl="2" algn="r" rtl="1"/>
            <a:r>
              <a:rPr lang="ar-SA" dirty="0"/>
              <a:t>فرد دوم مسئول جابه جا کردن نوزاد و محکم کردن رابط هاي ونتيلاتور است.</a:t>
            </a:r>
            <a:endParaRPr lang="en-US" sz="2800" dirty="0"/>
          </a:p>
          <a:p>
            <a:pPr lvl="2" algn="r" rtl="1"/>
            <a:r>
              <a:rPr lang="ar-SA" dirty="0"/>
              <a:t>نفر سوم ممکن است براي کمک كردن به مادر مورد نياز باشد.</a:t>
            </a:r>
            <a:endParaRPr lang="en-US" sz="2800" dirty="0"/>
          </a:p>
        </p:txBody>
      </p:sp>
      <p:sp>
        <p:nvSpPr>
          <p:cNvPr id="2" name="Title 1"/>
          <p:cNvSpPr>
            <a:spLocks noGrp="1"/>
          </p:cNvSpPr>
          <p:nvPr>
            <p:ph type="title"/>
          </p:nvPr>
        </p:nvSpPr>
        <p:spPr>
          <a:xfrm>
            <a:off x="533400" y="228600"/>
            <a:ext cx="8229600" cy="1143000"/>
          </a:xfrm>
        </p:spPr>
        <p:txBody>
          <a:bodyPr>
            <a:normAutofit fontScale="90000"/>
          </a:bodyPr>
          <a:lstStyle/>
          <a:p>
            <a:pPr algn="r"/>
            <a:r>
              <a:rPr lang="ar-SA" b="1" dirty="0"/>
              <a:t>انتقال نوزاد از انکوباتور يا تخت مراقبتي باز (وارمر) به سينه مادر:</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نوزاد را از ونتيلاتور جدا کرده و از مادر بخواهيد که در يک حرکت نوزاد را از محل خود برداشته و در وضعيت خوابيده به شکم بر روي سينه خود قرار دهد.</a:t>
            </a:r>
            <a:endParaRPr lang="en-US" sz="3200" dirty="0"/>
          </a:p>
          <a:p>
            <a:pPr algn="r" rtl="1"/>
            <a:r>
              <a:rPr lang="ar-SA" dirty="0"/>
              <a:t>ونتيلاتور را دوباره به نوزاد متصل کرده و از مادر بخواهيد ملحفه را با دقت بر روي تمام بدن نوزاد قرار دهد</a:t>
            </a:r>
            <a:endParaRPr lang="en-US" dirty="0"/>
          </a:p>
        </p:txBody>
      </p:sp>
      <p:sp>
        <p:nvSpPr>
          <p:cNvPr id="2" name="Title 1"/>
          <p:cNvSpPr>
            <a:spLocks noGrp="1"/>
          </p:cNvSpPr>
          <p:nvPr>
            <p:ph type="title"/>
          </p:nvPr>
        </p:nvSpPr>
        <p:spPr/>
        <p:txBody>
          <a:bodyPr>
            <a:normAutofit fontScale="90000"/>
          </a:bodyPr>
          <a:lstStyle/>
          <a:p>
            <a:pPr algn="r"/>
            <a:r>
              <a:rPr lang="ar-SA" dirty="0" smtClean="0"/>
              <a:t>انتقال نوزاد از انکوباتور يا تخت مراقبتي باز (وارمر) به سينه مادر:</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a:t>قراردادن نوزاد زيرتهويه کمکي در موقعيت مناسب نيازمند مقدمات و پيش بيني بيشتري </a:t>
            </a:r>
            <a:r>
              <a:rPr lang="ar-SA" dirty="0" smtClean="0"/>
              <a:t>است</a:t>
            </a:r>
            <a:r>
              <a:rPr lang="fa-IR" dirty="0" smtClean="0"/>
              <a:t>:</a:t>
            </a:r>
            <a:r>
              <a:rPr lang="ar-SA" dirty="0" smtClean="0"/>
              <a:t> </a:t>
            </a:r>
            <a:endParaRPr lang="fa-IR" dirty="0" smtClean="0"/>
          </a:p>
          <a:p>
            <a:pPr algn="r" rtl="1"/>
            <a:r>
              <a:rPr lang="ar-SA" dirty="0" smtClean="0"/>
              <a:t>اولاً </a:t>
            </a:r>
            <a:r>
              <a:rPr lang="ar-SA" dirty="0"/>
              <a:t>از </a:t>
            </a:r>
            <a:r>
              <a:rPr lang="ar-SA" b="1" i="1" dirty="0">
                <a:solidFill>
                  <a:schemeClr val="accent1">
                    <a:lumMod val="75000"/>
                  </a:schemeClr>
                </a:solidFill>
              </a:rPr>
              <a:t>دو پرستار </a:t>
            </a:r>
            <a:r>
              <a:rPr lang="ar-SA" dirty="0"/>
              <a:t>بخواهيد که در انتقال </a:t>
            </a:r>
            <a:r>
              <a:rPr lang="ar-SA" dirty="0" smtClean="0"/>
              <a:t>نوزاد </a:t>
            </a:r>
            <a:r>
              <a:rPr lang="ar-SA" dirty="0"/>
              <a:t>به وضعيت مراقبت آغوشي به شما کمک </a:t>
            </a:r>
            <a:r>
              <a:rPr lang="ar-SA" dirty="0" smtClean="0"/>
              <a:t>کنند</a:t>
            </a:r>
            <a:r>
              <a:rPr lang="fa-IR" dirty="0" smtClean="0"/>
              <a:t>:</a:t>
            </a:r>
            <a:r>
              <a:rPr lang="ar-SA" dirty="0" smtClean="0"/>
              <a:t> </a:t>
            </a:r>
            <a:r>
              <a:rPr lang="ar-SA" dirty="0">
                <a:solidFill>
                  <a:srgbClr val="C00000"/>
                </a:solidFill>
              </a:rPr>
              <a:t>يک </a:t>
            </a:r>
            <a:r>
              <a:rPr lang="ar-SA" dirty="0" smtClean="0">
                <a:solidFill>
                  <a:srgbClr val="C00000"/>
                </a:solidFill>
              </a:rPr>
              <a:t>نفر</a:t>
            </a:r>
            <a:r>
              <a:rPr lang="fa-IR" dirty="0" smtClean="0">
                <a:solidFill>
                  <a:srgbClr val="C00000"/>
                </a:solidFill>
              </a:rPr>
              <a:t>:</a:t>
            </a:r>
            <a:r>
              <a:rPr lang="ar-SA" dirty="0" smtClean="0">
                <a:solidFill>
                  <a:srgbClr val="C00000"/>
                </a:solidFill>
              </a:rPr>
              <a:t> </a:t>
            </a:r>
            <a:r>
              <a:rPr lang="ar-SA" dirty="0"/>
              <a:t>تجهيزات و لوله ها را متصل مي کند. مطلوب آن است که همگي را در يک طرف بدن قرار دهيد و سر نوزادتان را ثابت کنيد. درحالي که </a:t>
            </a:r>
            <a:r>
              <a:rPr lang="ar-SA" dirty="0">
                <a:solidFill>
                  <a:srgbClr val="C00000"/>
                </a:solidFill>
              </a:rPr>
              <a:t>فرد </a:t>
            </a:r>
            <a:r>
              <a:rPr lang="ar-SA" dirty="0" smtClean="0">
                <a:solidFill>
                  <a:srgbClr val="C00000"/>
                </a:solidFill>
              </a:rPr>
              <a:t>ديگري</a:t>
            </a:r>
            <a:r>
              <a:rPr lang="fa-IR" dirty="0" smtClean="0">
                <a:solidFill>
                  <a:srgbClr val="C00000"/>
                </a:solidFill>
              </a:rPr>
              <a:t>:</a:t>
            </a:r>
            <a:r>
              <a:rPr lang="ar-SA" dirty="0" smtClean="0">
                <a:solidFill>
                  <a:srgbClr val="C00000"/>
                </a:solidFill>
              </a:rPr>
              <a:t> </a:t>
            </a:r>
            <a:r>
              <a:rPr lang="ar-SA" dirty="0"/>
              <a:t>عمل بلند کردن و وضعيت دادن به نوزاد را بر عهده مي گيرد</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a:r>
              <a:rPr lang="ar-SA" dirty="0"/>
              <a:t>هم زمان يک پتو روي نوزاد قرار دهيد تا ميزان حرکت و از دست دادن حرارت حين انتقال نوزاد به حداقل برسد.</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smtClean="0"/>
              <a:t>سر </a:t>
            </a:r>
            <a:r>
              <a:rPr lang="ar-SA" dirty="0"/>
              <a:t>او بايد به يک طرف يا طرف ديگر چرخانده شود تا لوله هاي تنفسي و وسايل مربوطه روي شانه شما قرارگيرد و پرستار بتواند آن را با چسب روي شانه شما بچسباند</a:t>
            </a:r>
            <a:r>
              <a:rPr lang="ar-SA" dirty="0" smtClean="0"/>
              <a:t>.</a:t>
            </a:r>
            <a:endParaRPr lang="fa-IR" dirty="0" smtClean="0"/>
          </a:p>
          <a:p>
            <a:pPr algn="r" rtl="1"/>
            <a:r>
              <a:rPr lang="ar-SA" dirty="0" smtClean="0"/>
              <a:t> </a:t>
            </a:r>
            <a:r>
              <a:rPr lang="ar-SA" dirty="0"/>
              <a:t>مهم آن است که نوزاد در اين وضعيت سر خود را تکان ندهد چرا که مي تواند سبب جابجايي لوله تنفسي شود. اگر نوزاد شما زير تهويه مکانيکي است احتمالاً </a:t>
            </a:r>
            <a:r>
              <a:rPr lang="ar-SA" dirty="0">
                <a:solidFill>
                  <a:srgbClr val="C00000"/>
                </a:solidFill>
              </a:rPr>
              <a:t>وضعيت نيمه مايل بهترين وضعيت </a:t>
            </a:r>
            <a:r>
              <a:rPr lang="ar-SA" dirty="0"/>
              <a:t>مي باشد.</a:t>
            </a:r>
            <a:endParaRPr lang="en-US" dirty="0"/>
          </a:p>
        </p:txBody>
      </p:sp>
      <p:sp>
        <p:nvSpPr>
          <p:cNvPr id="2" name="Title 1"/>
          <p:cNvSpPr>
            <a:spLocks noGrp="1"/>
          </p:cNvSpPr>
          <p:nvPr>
            <p:ph type="title"/>
          </p:nvPr>
        </p:nvSpPr>
        <p:spPr/>
        <p:txBody>
          <a:bodyPr>
            <a:normAutofit fontScale="90000"/>
          </a:bodyPr>
          <a:lstStyle/>
          <a:p>
            <a:pPr algn="r" rtl="1"/>
            <a:r>
              <a:rPr lang="ar-SA" dirty="0" smtClean="0"/>
              <a:t>اگر نوزاد شما لوله هايي در داخل حلق و گلو براي تهويه کمکي يا حمايت تنفسي داشت </a:t>
            </a:r>
            <a:r>
              <a:rPr lang="fa-IR" dirty="0" smtClean="0"/>
              <a:t>:</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لوله هاي رابط ونتيلاتور را به شانه مادر محکم کنيد. </a:t>
            </a:r>
            <a:endParaRPr lang="en-US" sz="3200" dirty="0"/>
          </a:p>
          <a:p>
            <a:pPr lvl="1" algn="r" rtl="1"/>
            <a:r>
              <a:rPr lang="ar-SA" dirty="0"/>
              <a:t>تنظيم انکوباتور يا تخت مراقبتي باز را بر روي کنترل هوا قرار داده و دماي آن را به 33 درجه سانتيگراد تغيير دهيد. </a:t>
            </a:r>
            <a:endParaRPr lang="en-US" sz="3200" dirty="0"/>
          </a:p>
          <a:p>
            <a:pPr lvl="1" algn="r" rtl="1"/>
            <a:r>
              <a:rPr lang="ar-SA" dirty="0"/>
              <a:t>وضعيت نوزاد را </a:t>
            </a:r>
            <a:r>
              <a:rPr lang="ar-SA" b="1" dirty="0"/>
              <a:t>هر 10 دقيقه</a:t>
            </a:r>
            <a:r>
              <a:rPr lang="ar-SA" dirty="0"/>
              <a:t> بررسي کنيد. در صورتي که نوزاد در شرايط پايداري قرار دارد مراقبت آغوشي را براي </a:t>
            </a:r>
            <a:r>
              <a:rPr lang="ar-SA" b="1" dirty="0"/>
              <a:t>يک ساعت تمام</a:t>
            </a:r>
            <a:r>
              <a:rPr lang="ar-SA" dirty="0"/>
              <a:t> ادامه دهيد.</a:t>
            </a:r>
            <a:endParaRPr lang="en-US" sz="3200"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a:r>
              <a:rPr lang="ar-SA" dirty="0"/>
              <a:t>وضعيت جنيني (با دست و پاهاي خم شده و زير بدن قرار گرفته) راحت ترين وضعيت براي نوزاد </a:t>
            </a:r>
            <a:r>
              <a:rPr lang="ar-SA" dirty="0" smtClean="0"/>
              <a:t>است</a:t>
            </a:r>
            <a:r>
              <a:rPr lang="ar-SA" dirty="0"/>
              <a:t>. اين هنگامي که </a:t>
            </a:r>
            <a:r>
              <a:rPr lang="ar-SA" dirty="0" smtClean="0"/>
              <a:t>ما در </a:t>
            </a:r>
            <a:r>
              <a:rPr lang="fa-IR" dirty="0" smtClean="0"/>
              <a:t>در</a:t>
            </a:r>
            <a:r>
              <a:rPr lang="ar-SA" dirty="0" smtClean="0"/>
              <a:t>صندلي </a:t>
            </a:r>
            <a:r>
              <a:rPr lang="ar-SA" dirty="0"/>
              <a:t>جابجا </a:t>
            </a:r>
            <a:r>
              <a:rPr lang="ar-SA" dirty="0" smtClean="0"/>
              <a:t>شد </a:t>
            </a:r>
            <a:r>
              <a:rPr lang="ar-SA" dirty="0"/>
              <a:t>و يا </a:t>
            </a:r>
            <a:r>
              <a:rPr lang="ar-SA" dirty="0" smtClean="0"/>
              <a:t>نوزاد </a:t>
            </a:r>
            <a:r>
              <a:rPr lang="ar-SA" dirty="0"/>
              <a:t>آرام شد او ممکن است يک دست يا يک پاي خودرا از وضعيت خميده درآوردو دراز کند. اگر شما متوجه اين حرکات غير ارادي شديد، فقط عضو کشيده را دوباره زير بدن او قرار دهيد. به ياد داشته باشيد که وقتي نوزادتان در خواب عميق است تنظيم دوباره وضعيت، او را بيدار نخواهد کرد.</a:t>
            </a:r>
            <a:endParaRPr lang="en-US" dirty="0"/>
          </a:p>
          <a:p>
            <a:pPr algn="r"/>
            <a:r>
              <a:rPr lang="ar-SA" dirty="0" smtClean="0"/>
              <a:t>تقريباً </a:t>
            </a:r>
            <a:r>
              <a:rPr lang="ar-SA" dirty="0"/>
              <a:t>شبيه حالت او در داخل رحم مي باشد. </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rtl="1"/>
            <a:r>
              <a:rPr lang="ar-SA" dirty="0"/>
              <a:t>نوزاد شما ممکن است در حين مراقبت آغوشي دست يا پاي خود را از زير پتو يا بلوز شما خارج کند. اين رفتار معمولاً هدف دار مي باشد و به او کمک مي کند تا يک اندام خود را خنک کند تا بيش از حد گرم نشود.</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u="sng" dirty="0" smtClean="0"/>
              <a:t>نشانه</a:t>
            </a:r>
            <a:r>
              <a:rPr lang="ar-SA" dirty="0" smtClean="0"/>
              <a:t> </a:t>
            </a:r>
            <a:r>
              <a:rPr lang="ar-SA" dirty="0"/>
              <a:t>مشخصي است که او بيش از حدگرم شده. در اين صورت ساق پا يا دست او را هر کجا گذاشته در همان جا رها کنيد و از پرستار بخواهيد که دماي شکم يا زير بازوي او را </a:t>
            </a:r>
            <a:r>
              <a:rPr lang="ar-SA" u="sng" dirty="0"/>
              <a:t>اندازه گيري کند</a:t>
            </a:r>
            <a:r>
              <a:rPr lang="ar-SA" dirty="0"/>
              <a:t>. اگر اين دما به </a:t>
            </a:r>
            <a:r>
              <a:rPr lang="fa-IR" dirty="0" smtClean="0"/>
              <a:t>37.4</a:t>
            </a:r>
            <a:r>
              <a:rPr lang="ar-SA" dirty="0" smtClean="0"/>
              <a:t> </a:t>
            </a:r>
            <a:r>
              <a:rPr lang="ar-SA" dirty="0"/>
              <a:t>درجه سانتيگراد رسيده بود کلاه او را برداشته از پرستار بخواهيد بعد از 15 دقيقه دوباره حرارت او را اندازه </a:t>
            </a:r>
            <a:r>
              <a:rPr lang="ar-SA" u="sng" dirty="0"/>
              <a:t>بگيرد</a:t>
            </a:r>
            <a:r>
              <a:rPr lang="ar-SA" dirty="0"/>
              <a:t>. اگر هنوز بدن نوزادتان گرم است شما مي توانيد جوراب بافتني او را دربياوريد.</a:t>
            </a:r>
            <a:endParaRPr lang="en-US" dirty="0"/>
          </a:p>
        </p:txBody>
      </p:sp>
      <p:sp>
        <p:nvSpPr>
          <p:cNvPr id="2" name="Title 1"/>
          <p:cNvSpPr>
            <a:spLocks noGrp="1"/>
          </p:cNvSpPr>
          <p:nvPr>
            <p:ph type="title"/>
          </p:nvPr>
        </p:nvSpPr>
        <p:spPr/>
        <p:txBody>
          <a:bodyPr/>
          <a:lstStyle/>
          <a:p>
            <a:pPr algn="r"/>
            <a:r>
              <a:rPr lang="ar-SA" u="sng" dirty="0" smtClean="0"/>
              <a:t>اگر نوزاد شما عرق کرده است</a:t>
            </a:r>
            <a:r>
              <a:rPr lang="fa-IR" u="sng" dirty="0" smtClean="0"/>
              <a:t>:</a:t>
            </a:r>
            <a:r>
              <a:rPr lang="ar-SA" u="sng" dirty="0" smtClean="0"/>
              <a:t> </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r>
              <a:rPr lang="ar-SA" dirty="0">
                <a:solidFill>
                  <a:srgbClr val="C00000"/>
                </a:solidFill>
              </a:rPr>
              <a:t>يک ساعت </a:t>
            </a:r>
            <a:r>
              <a:rPr lang="ar-SA" dirty="0"/>
              <a:t>زمان مطلوبي براي انجام مراقبت کانگورويي به شمارمي رود اما اگر </a:t>
            </a:r>
            <a:r>
              <a:rPr lang="fa-IR" dirty="0" smtClean="0"/>
              <a:t>مادر</a:t>
            </a:r>
            <a:r>
              <a:rPr lang="ar-SA" dirty="0" smtClean="0"/>
              <a:t> </a:t>
            </a:r>
            <a:r>
              <a:rPr lang="ar-SA" dirty="0"/>
              <a:t>قدرت تحمل </a:t>
            </a:r>
            <a:r>
              <a:rPr lang="ar-SA" u="sng" dirty="0"/>
              <a:t>اين مدت را </a:t>
            </a:r>
            <a:r>
              <a:rPr lang="ar-SA" u="sng" dirty="0" smtClean="0"/>
              <a:t>ندار</a:t>
            </a:r>
            <a:r>
              <a:rPr lang="fa-IR" u="sng" dirty="0" smtClean="0"/>
              <a:t>د</a:t>
            </a:r>
            <a:r>
              <a:rPr lang="ar-SA" dirty="0" smtClean="0"/>
              <a:t> </a:t>
            </a:r>
            <a:r>
              <a:rPr lang="ar-SA" dirty="0"/>
              <a:t>اشکالي ندارد. نوزاد شما </a:t>
            </a:r>
            <a:r>
              <a:rPr lang="ar-SA" u="sng" dirty="0"/>
              <a:t>حتي</a:t>
            </a:r>
            <a:r>
              <a:rPr lang="ar-SA" dirty="0"/>
              <a:t> </a:t>
            </a:r>
            <a:r>
              <a:rPr lang="ar-SA" dirty="0">
                <a:solidFill>
                  <a:srgbClr val="C00000"/>
                </a:solidFill>
              </a:rPr>
              <a:t>از 30 دقيقه </a:t>
            </a:r>
            <a:r>
              <a:rPr lang="ar-SA" dirty="0"/>
              <a:t>مراقبت آغوشي نيز سود کافي را خواهد برد. </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GB" dirty="0" smtClean="0"/>
              <a:t>In their 2003 publication’ Kangaroo Mother Care: a practical Guide’ </a:t>
            </a:r>
            <a:r>
              <a:rPr lang="en-GB" dirty="0" smtClean="0">
                <a:solidFill>
                  <a:schemeClr val="accent2"/>
                </a:solidFill>
              </a:rPr>
              <a:t>the World Health Organisation</a:t>
            </a:r>
            <a:r>
              <a:rPr lang="en-GB" dirty="0" smtClean="0"/>
              <a:t> (2003) state that the benefits of Kangaroo Care offer more than an alternative to incubator care, saying that it offers an effective way to meet baby’s needs for warmth, breastfeeding, protection from infection, stimulation, safety and love across all health care settings.</a:t>
            </a:r>
          </a:p>
        </p:txBody>
      </p:sp>
      <p:sp>
        <p:nvSpPr>
          <p:cNvPr id="3" name="Title 2"/>
          <p:cNvSpPr>
            <a:spLocks noGrp="1"/>
          </p:cNvSpPr>
          <p:nvPr>
            <p:ph type="title"/>
          </p:nvPr>
        </p:nvSpPr>
        <p:spPr/>
        <p:txBody>
          <a:bodyPr/>
          <a:lstStyle/>
          <a:p>
            <a:r>
              <a:rPr lang="en-US" dirty="0" smtClean="0"/>
              <a:t>KMC</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SA" dirty="0" smtClean="0"/>
              <a:t>اگر شما تصميم گرفته ايد دو قلوهاي تان را مراقبت آغوشي نماييد </a:t>
            </a:r>
            <a:r>
              <a:rPr lang="ar-SA" u="sng" dirty="0" smtClean="0"/>
              <a:t>دقت</a:t>
            </a:r>
            <a:r>
              <a:rPr lang="ar-SA" dirty="0" smtClean="0"/>
              <a:t> کنيد که هر دو را به طور مساوي در آغوش بگيريد.</a:t>
            </a:r>
            <a:endParaRPr lang="en-US" dirty="0" smtClean="0"/>
          </a:p>
          <a:p>
            <a:pPr algn="r"/>
            <a:r>
              <a:rPr lang="ar-SA" dirty="0" smtClean="0"/>
              <a:t>درغير اين صورت ممکن است شما به يک نوزاد بيشتر از نوزاد ديگري وابسته شويد</a:t>
            </a:r>
            <a:endParaRPr lang="en-US" dirty="0"/>
          </a:p>
        </p:txBody>
      </p:sp>
      <p:sp>
        <p:nvSpPr>
          <p:cNvPr id="3" name="Title 2"/>
          <p:cNvSpPr>
            <a:spLocks noGrp="1"/>
          </p:cNvSpPr>
          <p:nvPr>
            <p:ph type="title"/>
          </p:nvPr>
        </p:nvSpPr>
        <p:spPr/>
        <p:txBody>
          <a:bodyPr/>
          <a:lstStyle/>
          <a:p>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r>
              <a:rPr lang="ar-SA" dirty="0" smtClean="0"/>
              <a:t>اگرما</a:t>
            </a:r>
            <a:r>
              <a:rPr lang="fa-IR" dirty="0" smtClean="0"/>
              <a:t>در</a:t>
            </a:r>
            <a:r>
              <a:rPr lang="ar-SA" dirty="0" smtClean="0"/>
              <a:t> </a:t>
            </a:r>
            <a:r>
              <a:rPr lang="ar-SA" dirty="0"/>
              <a:t>مي </a:t>
            </a:r>
            <a:r>
              <a:rPr lang="ar-SA" dirty="0" smtClean="0"/>
              <a:t>خواهد </a:t>
            </a:r>
            <a:r>
              <a:rPr lang="ar-SA" dirty="0"/>
              <a:t>هر دو نوزاد را در يک جلسه بغل </a:t>
            </a:r>
            <a:r>
              <a:rPr lang="ar-SA" dirty="0" smtClean="0"/>
              <a:t>بگيرد </a:t>
            </a:r>
            <a:r>
              <a:rPr lang="ar-SA" dirty="0"/>
              <a:t>معمولاً نيم ساعت را به هر نوزاد </a:t>
            </a:r>
            <a:r>
              <a:rPr lang="ar-SA" u="sng" dirty="0"/>
              <a:t>اختصاص </a:t>
            </a:r>
            <a:r>
              <a:rPr lang="ar-SA" u="sng" dirty="0" smtClean="0"/>
              <a:t>دهد</a:t>
            </a:r>
            <a:r>
              <a:rPr lang="ar-SA" dirty="0" smtClean="0"/>
              <a:t> </a:t>
            </a:r>
            <a:r>
              <a:rPr lang="ar-SA" dirty="0"/>
              <a:t>تا خستگي شما کمتر شود. مي توان هردو نوزاد را هم زمان مراقبت آغوشي نمود. فقط اطمينان حاصل کنيد که هر جلسه نوزادان جا به جا شوند </a:t>
            </a:r>
            <a:r>
              <a:rPr lang="ar-SA" u="sng" dirty="0"/>
              <a:t>تا هر دو نوزاد صداي قلب مادر را بشنوند</a:t>
            </a:r>
            <a:r>
              <a:rPr lang="ar-SA" dirty="0"/>
              <a:t>. هم چنين شما مي توانيد يک نوزاد را خودتان مراقبت نموده و نوزاد ديگر توسط پدر مراقبت آغوشي شود.</a:t>
            </a:r>
            <a:endParaRPr lang="en-US" dirty="0"/>
          </a:p>
          <a:p>
            <a:pPr algn="r" rtl="1"/>
            <a:r>
              <a:rPr lang="ar-SA" b="1" dirty="0"/>
              <a:t> </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براي اين کار به سه پرسنل نياز است:</a:t>
            </a:r>
            <a:endParaRPr lang="en-US" sz="3200" dirty="0"/>
          </a:p>
          <a:p>
            <a:pPr lvl="2" algn="r" rtl="1"/>
            <a:r>
              <a:rPr lang="ar-SA" dirty="0"/>
              <a:t>پرستار اول به مادر کمک مي کند تا از روي صندلي بلند شده و در کنار تخت نوزاد بايستد.</a:t>
            </a:r>
            <a:endParaRPr lang="en-US" sz="2800" dirty="0"/>
          </a:p>
          <a:p>
            <a:pPr lvl="2" algn="r" rtl="1"/>
            <a:r>
              <a:rPr lang="ar-SA" dirty="0"/>
              <a:t>نفر دوم مسئول کنترل لوله هاي رابط ونتيلاتور و ديگر ضمائم مراقبت از نوزاد است</a:t>
            </a:r>
            <a:endParaRPr lang="en-US" sz="2800" dirty="0"/>
          </a:p>
          <a:p>
            <a:pPr lvl="2" algn="r" rtl="1"/>
            <a:r>
              <a:rPr lang="ar-SA" dirty="0"/>
              <a:t>نفر سوم مسئول جدا کردن ونتيلاتور و و اتصال مجدد آن است.</a:t>
            </a:r>
            <a:endParaRPr lang="en-US" sz="2800" dirty="0"/>
          </a:p>
          <a:p>
            <a:pPr algn="r"/>
            <a:endParaRPr lang="en-US" dirty="0"/>
          </a:p>
        </p:txBody>
      </p:sp>
      <p:sp>
        <p:nvSpPr>
          <p:cNvPr id="2" name="Title 1"/>
          <p:cNvSpPr>
            <a:spLocks noGrp="1"/>
          </p:cNvSpPr>
          <p:nvPr>
            <p:ph type="title"/>
          </p:nvPr>
        </p:nvSpPr>
        <p:spPr>
          <a:xfrm>
            <a:off x="457200" y="0"/>
            <a:ext cx="8229600" cy="1143000"/>
          </a:xfrm>
        </p:spPr>
        <p:txBody>
          <a:bodyPr>
            <a:normAutofit fontScale="90000"/>
          </a:bodyPr>
          <a:lstStyle/>
          <a:p>
            <a:pPr algn="r"/>
            <a:r>
              <a:rPr lang="ar-SA" b="1" dirty="0"/>
              <a:t>برگرداندن نوزاد از وضعيت مراقبت آغوشي به انکوباتور</a:t>
            </a:r>
            <a:r>
              <a:rPr lang="ar-SA" dirty="0"/>
              <a: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lgn="r" rtl="1"/>
            <a:r>
              <a:rPr lang="ar-SA" dirty="0"/>
              <a:t>ابتدا نوزاد از ونتيلاتور جدا مي شود، بلافاصله از مادر خواسته مي شود که با کمک پرستار بلند شده و در کنار تخت نوزاد قرار گيرد.</a:t>
            </a:r>
            <a:endParaRPr lang="en-US" sz="3200" dirty="0"/>
          </a:p>
          <a:p>
            <a:pPr lvl="1" algn="r" rtl="1"/>
            <a:r>
              <a:rPr lang="ar-SA" dirty="0"/>
              <a:t>ونتيلاتور به نوزاد متصل شده و بعد از مدت اندکي تهويه مصنوعي و پايداري مناسب وي دوباره نوزاد از ونتيلاتور جدا شده و در يک حرکت نوزاد از سينه مادر جدا و بر روي تخت مراقبتي باز و يا داخل انکوباتور قرا گرفته و دوباره به ونتيلاتور وصل مي شود.</a:t>
            </a:r>
            <a:endParaRPr lang="en-US" sz="3200" dirty="0"/>
          </a:p>
          <a:p>
            <a:pPr rtl="1"/>
            <a:r>
              <a:rPr lang="ar-SA" dirty="0"/>
              <a:t> </a:t>
            </a:r>
            <a:endParaRPr lang="en-US" sz="3600" dirty="0"/>
          </a:p>
        </p:txBody>
      </p:sp>
      <p:sp>
        <p:nvSpPr>
          <p:cNvPr id="2" name="Title 1"/>
          <p:cNvSpPr>
            <a:spLocks noGrp="1"/>
          </p:cNvSpPr>
          <p:nvPr>
            <p:ph type="title"/>
          </p:nvPr>
        </p:nvSpPr>
        <p:spPr/>
        <p:txBody>
          <a:bodyPr>
            <a:normAutofit fontScale="90000"/>
          </a:bodyPr>
          <a:lstStyle/>
          <a:p>
            <a:pPr algn="r"/>
            <a:r>
              <a:rPr lang="ar-SA" dirty="0" smtClean="0"/>
              <a:t>برگرداندن نوزاد از وضعيت مراقبت آغوشي به انکوباتور</a:t>
            </a:r>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r" rtl="1"/>
            <a:r>
              <a:rPr lang="fa-IR" dirty="0"/>
              <a:t>افزايش نياز به اکسيژن به ميزان 10-20%</a:t>
            </a:r>
            <a:endParaRPr lang="en-US" dirty="0"/>
          </a:p>
          <a:p>
            <a:pPr lvl="0" algn="r" rtl="1"/>
            <a:r>
              <a:rPr lang="fa-IR" u="sng" dirty="0"/>
              <a:t>نوزاداني که </a:t>
            </a:r>
            <a:r>
              <a:rPr lang="fa-IR" u="sng" dirty="0" smtClean="0"/>
              <a:t>دچارآپنه</a:t>
            </a:r>
            <a:r>
              <a:rPr lang="fa-IR" u="sng" dirty="0"/>
              <a:t>، برادي کاردي، افت اشباع خون شرياني، تغيير رنگ عليرغم تحريک تنفسي باشند.</a:t>
            </a:r>
            <a:endParaRPr lang="en-US" dirty="0"/>
          </a:p>
          <a:p>
            <a:pPr lvl="0" algn="r" rtl="1"/>
            <a:r>
              <a:rPr lang="fa-IR" u="sng" dirty="0"/>
              <a:t>کاهش دماي بدن</a:t>
            </a:r>
            <a:endParaRPr lang="en-US" dirty="0"/>
          </a:p>
          <a:p>
            <a:pPr lvl="0" algn="r" rtl="1"/>
            <a:r>
              <a:rPr lang="fa-IR" u="sng" dirty="0"/>
              <a:t>نوزاداني که در وضعيت تثبيت نشده باقي بمانند</a:t>
            </a:r>
            <a:endParaRPr lang="en-US" dirty="0"/>
          </a:p>
          <a:p>
            <a:endParaRPr lang="en-US" dirty="0"/>
          </a:p>
        </p:txBody>
      </p:sp>
      <p:sp>
        <p:nvSpPr>
          <p:cNvPr id="2" name="Title 1"/>
          <p:cNvSpPr>
            <a:spLocks noGrp="1"/>
          </p:cNvSpPr>
          <p:nvPr>
            <p:ph type="title"/>
          </p:nvPr>
        </p:nvSpPr>
        <p:spPr/>
        <p:txBody>
          <a:bodyPr>
            <a:normAutofit fontScale="90000"/>
          </a:bodyPr>
          <a:lstStyle/>
          <a:p>
            <a:pPr algn="r" rtl="1"/>
            <a:r>
              <a:rPr lang="fa-IR" b="1" u="sng" dirty="0"/>
              <a:t>در شرايط زير مراقبت آغوشي را متوقف کرده و نوزاد را به انکوباتور برگردانيد:</a:t>
            </a: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sv-SE" smtClean="0"/>
              <a:t> </a:t>
            </a:r>
          </a:p>
        </p:txBody>
      </p:sp>
      <p:sp>
        <p:nvSpPr>
          <p:cNvPr id="11267" name="Rectangle 3"/>
          <p:cNvSpPr>
            <a:spLocks noGrp="1" noChangeArrowheads="1"/>
          </p:cNvSpPr>
          <p:nvPr>
            <p:ph type="body" idx="1"/>
          </p:nvPr>
        </p:nvSpPr>
        <p:spPr>
          <a:xfrm>
            <a:off x="250825" y="1196975"/>
            <a:ext cx="8893175" cy="5472113"/>
          </a:xfrm>
        </p:spPr>
        <p:txBody>
          <a:bodyPr/>
          <a:lstStyle/>
          <a:p>
            <a:pPr marL="609600" indent="-609600" eaLnBrk="1" hangingPunct="1">
              <a:buFont typeface="Wingdings" pitchFamily="2" charset="2"/>
              <a:buNone/>
            </a:pPr>
            <a:r>
              <a:rPr lang="en-GB" smtClean="0"/>
              <a:t>Definition:</a:t>
            </a:r>
          </a:p>
          <a:p>
            <a:pPr marL="609600" indent="-609600" eaLnBrk="1" hangingPunct="1">
              <a:buFont typeface="Wingdings" pitchFamily="2" charset="2"/>
              <a:buAutoNum type="arabicPeriod"/>
            </a:pPr>
            <a:r>
              <a:rPr lang="en-GB" sz="2800" smtClean="0"/>
              <a:t>Early, continuous (24 h, 7 d/w) and prolonged </a:t>
            </a:r>
          </a:p>
          <a:p>
            <a:pPr marL="609600" indent="-609600" eaLnBrk="1" hangingPunct="1">
              <a:buFont typeface="Wingdings" pitchFamily="2" charset="2"/>
              <a:buNone/>
            </a:pPr>
            <a:r>
              <a:rPr lang="en-GB" sz="2800" smtClean="0"/>
              <a:t>	skin-to-skin contact, </a:t>
            </a:r>
          </a:p>
          <a:p>
            <a:pPr marL="609600" indent="-609600" eaLnBrk="1" hangingPunct="1">
              <a:buFont typeface="Wingdings" pitchFamily="2" charset="2"/>
              <a:buAutoNum type="arabicPeriod" startAt="2"/>
            </a:pPr>
            <a:r>
              <a:rPr lang="en-GB" sz="2800" smtClean="0"/>
              <a:t>between mother and low birth weight (&lt; 2,500 g) infant </a:t>
            </a:r>
          </a:p>
          <a:p>
            <a:pPr marL="609600" indent="-609600" eaLnBrk="1" hangingPunct="1">
              <a:buFont typeface="Wingdings" pitchFamily="2" charset="2"/>
              <a:buAutoNum type="arabicPeriod" startAt="2"/>
            </a:pPr>
            <a:r>
              <a:rPr lang="en-GB" sz="2800" smtClean="0"/>
              <a:t>exclusive breastfeeding (ideally), and</a:t>
            </a:r>
          </a:p>
          <a:p>
            <a:pPr marL="609600" indent="-609600" eaLnBrk="1" hangingPunct="1">
              <a:buFont typeface="Wingdings" pitchFamily="2" charset="2"/>
              <a:buAutoNum type="arabicPeriod" startAt="2"/>
            </a:pPr>
            <a:r>
              <a:rPr lang="en-GB" sz="2800" smtClean="0"/>
              <a:t>early discharge with adequate follow-up.</a:t>
            </a:r>
          </a:p>
          <a:p>
            <a:pPr marL="609600" indent="-609600" eaLnBrk="1" hangingPunct="1">
              <a:buFont typeface="Wingdings" pitchFamily="2" charset="2"/>
              <a:buNone/>
            </a:pPr>
            <a:endParaRPr lang="en-GB" sz="2800" smtClean="0"/>
          </a:p>
          <a:p>
            <a:pPr marL="609600" indent="-609600" eaLnBrk="1" hangingPunct="1">
              <a:buFont typeface="Wingdings" pitchFamily="2" charset="2"/>
              <a:buNone/>
            </a:pPr>
            <a:r>
              <a:rPr lang="sv-SE" smtClean="0"/>
              <a:t>WHO recommendation for </a:t>
            </a:r>
            <a:r>
              <a:rPr lang="sv-SE" u="sng" smtClean="0"/>
              <a:t>all levels of care</a:t>
            </a:r>
            <a:r>
              <a:rPr lang="sv-SE" smtClean="0"/>
              <a:t>:</a:t>
            </a:r>
          </a:p>
          <a:p>
            <a:pPr marL="609600" indent="-609600" eaLnBrk="1" hangingPunct="1">
              <a:buFont typeface="Wingdings" pitchFamily="2" charset="2"/>
              <a:buNone/>
            </a:pPr>
            <a:r>
              <a:rPr lang="sv-SE" smtClean="0"/>
              <a:t>From 29 weeks, 1,500 g.</a:t>
            </a:r>
          </a:p>
          <a:p>
            <a:pPr marL="609600" indent="-609600" eaLnBrk="1" hangingPunct="1">
              <a:buFont typeface="Wingdings" pitchFamily="2" charset="2"/>
              <a:buNone/>
            </a:pPr>
            <a:endParaRPr lang="en-GB" smtClean="0"/>
          </a:p>
        </p:txBody>
      </p:sp>
      <p:sp>
        <p:nvSpPr>
          <p:cNvPr id="11268" name="Text Box 4"/>
          <p:cNvSpPr txBox="1">
            <a:spLocks noChangeArrowheads="1"/>
          </p:cNvSpPr>
          <p:nvPr/>
        </p:nvSpPr>
        <p:spPr bwMode="auto">
          <a:xfrm>
            <a:off x="0" y="260350"/>
            <a:ext cx="9144000" cy="762000"/>
          </a:xfrm>
          <a:prstGeom prst="rect">
            <a:avLst/>
          </a:prstGeom>
          <a:noFill/>
          <a:ln w="9525">
            <a:noFill/>
            <a:miter lim="800000"/>
            <a:headEnd/>
            <a:tailEnd/>
          </a:ln>
        </p:spPr>
        <p:txBody>
          <a:bodyPr>
            <a:spAutoFit/>
          </a:bodyPr>
          <a:lstStyle/>
          <a:p>
            <a:pPr algn="ctr"/>
            <a:r>
              <a:rPr lang="sv-SE" sz="4400"/>
              <a:t>Kangaroo Mother Care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sv-SE" smtClean="0"/>
              <a:t>Uppsala NICU family guidelines</a:t>
            </a:r>
          </a:p>
        </p:txBody>
      </p:sp>
      <p:sp>
        <p:nvSpPr>
          <p:cNvPr id="13315" name="Rectangle 3"/>
          <p:cNvSpPr>
            <a:spLocks noGrp="1" noChangeArrowheads="1"/>
          </p:cNvSpPr>
          <p:nvPr>
            <p:ph type="body" idx="1"/>
          </p:nvPr>
        </p:nvSpPr>
        <p:spPr>
          <a:xfrm>
            <a:off x="684213" y="1700213"/>
            <a:ext cx="8280400" cy="5157787"/>
          </a:xfrm>
        </p:spPr>
        <p:txBody>
          <a:bodyPr/>
          <a:lstStyle/>
          <a:p>
            <a:pPr eaLnBrk="1" hangingPunct="1">
              <a:buFontTx/>
              <a:buNone/>
            </a:pPr>
            <a:r>
              <a:rPr lang="sv-SE" smtClean="0"/>
              <a:t>No visiting hours – parents’ access 24 h</a:t>
            </a:r>
          </a:p>
          <a:p>
            <a:pPr eaLnBrk="1" hangingPunct="1">
              <a:buFontTx/>
              <a:buNone/>
            </a:pPr>
            <a:endParaRPr lang="sv-SE" smtClean="0"/>
          </a:p>
          <a:p>
            <a:pPr eaLnBrk="1" hangingPunct="1">
              <a:buFontTx/>
              <a:buNone/>
            </a:pPr>
            <a:r>
              <a:rPr lang="sv-SE" smtClean="0"/>
              <a:t>Parents decide who can visit</a:t>
            </a:r>
          </a:p>
          <a:p>
            <a:pPr eaLnBrk="1" hangingPunct="1">
              <a:buFontTx/>
              <a:buNone/>
            </a:pPr>
            <a:r>
              <a:rPr lang="sv-SE" smtClean="0"/>
              <a:t>Nurse: infection screening</a:t>
            </a:r>
          </a:p>
          <a:p>
            <a:pPr eaLnBrk="1" hangingPunct="1">
              <a:buFontTx/>
              <a:buNone/>
            </a:pPr>
            <a:endParaRPr lang="sv-SE" smtClean="0"/>
          </a:p>
          <a:p>
            <a:pPr eaLnBrk="1" hangingPunct="1">
              <a:buFontTx/>
              <a:buNone/>
            </a:pPr>
            <a:r>
              <a:rPr lang="sv-SE" smtClean="0"/>
              <a:t>Siblings: Stay over night in family (co-care) </a:t>
            </a:r>
          </a:p>
          <a:p>
            <a:pPr eaLnBrk="1" hangingPunct="1">
              <a:buFontTx/>
              <a:buNone/>
            </a:pPr>
            <a:r>
              <a:rPr lang="sv-SE" smtClean="0"/>
              <a:t>room when required for mother’s presence</a:t>
            </a:r>
          </a:p>
          <a:p>
            <a:pPr eaLnBrk="1" hangingPunct="1">
              <a:buFontTx/>
              <a:buNone/>
            </a:pPr>
            <a:r>
              <a:rPr lang="sv-SE" smtClean="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sv-SE" smtClean="0"/>
              <a:t>Father’s presence</a:t>
            </a:r>
          </a:p>
        </p:txBody>
      </p:sp>
      <p:sp>
        <p:nvSpPr>
          <p:cNvPr id="14339" name="Rectangle 3"/>
          <p:cNvSpPr>
            <a:spLocks noGrp="1" noChangeArrowheads="1"/>
          </p:cNvSpPr>
          <p:nvPr>
            <p:ph type="body" idx="1"/>
          </p:nvPr>
        </p:nvSpPr>
        <p:spPr>
          <a:xfrm>
            <a:off x="1979613" y="1341438"/>
            <a:ext cx="6121400" cy="1800225"/>
          </a:xfrm>
        </p:spPr>
        <p:txBody>
          <a:bodyPr/>
          <a:lstStyle/>
          <a:p>
            <a:pPr eaLnBrk="1" hangingPunct="1">
              <a:buFontTx/>
              <a:buNone/>
            </a:pPr>
            <a:r>
              <a:rPr lang="en-US" smtClean="0"/>
              <a:t>No unwarranted restrictions </a:t>
            </a:r>
          </a:p>
          <a:p>
            <a:pPr eaLnBrk="1" hangingPunct="1"/>
            <a:r>
              <a:rPr lang="en-US" smtClean="0"/>
              <a:t>mother’s main supporter </a:t>
            </a:r>
          </a:p>
          <a:p>
            <a:pPr eaLnBrk="1" hangingPunct="1"/>
            <a:r>
              <a:rPr lang="en-US" smtClean="0"/>
              <a:t>infant’s caregiver </a:t>
            </a:r>
            <a:endParaRPr lang="sv-SE" smtClean="0"/>
          </a:p>
        </p:txBody>
      </p:sp>
      <p:pic>
        <p:nvPicPr>
          <p:cNvPr id="14340" name="Picture 4" descr="SAVE0009"/>
          <p:cNvPicPr>
            <a:picLocks noChangeAspect="1" noChangeArrowheads="1"/>
          </p:cNvPicPr>
          <p:nvPr/>
        </p:nvPicPr>
        <p:blipFill>
          <a:blip r:embed="rId3"/>
          <a:srcRect/>
          <a:stretch>
            <a:fillRect/>
          </a:stretch>
        </p:blipFill>
        <p:spPr bwMode="auto">
          <a:xfrm>
            <a:off x="2051050" y="3284538"/>
            <a:ext cx="4679950" cy="33258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fontScale="90000"/>
          </a:bodyPr>
          <a:lstStyle/>
          <a:p>
            <a:pPr eaLnBrk="1" hangingPunct="1"/>
            <a:r>
              <a:rPr lang="sv-SE" sz="4000" smtClean="0"/>
              <a:t>Important to remember</a:t>
            </a:r>
            <a:br>
              <a:rPr lang="sv-SE" sz="4000" smtClean="0"/>
            </a:br>
            <a:r>
              <a:rPr lang="sv-SE" sz="4000" smtClean="0"/>
              <a:t>regarding KMC</a:t>
            </a:r>
          </a:p>
        </p:txBody>
      </p:sp>
      <p:sp>
        <p:nvSpPr>
          <p:cNvPr id="28675" name="Rectangle 3"/>
          <p:cNvSpPr>
            <a:spLocks noGrp="1" noChangeArrowheads="1"/>
          </p:cNvSpPr>
          <p:nvPr>
            <p:ph type="body" idx="1"/>
          </p:nvPr>
        </p:nvSpPr>
        <p:spPr>
          <a:xfrm>
            <a:off x="539750" y="1933575"/>
            <a:ext cx="8229600" cy="4924425"/>
          </a:xfrm>
        </p:spPr>
        <p:txBody>
          <a:bodyPr/>
          <a:lstStyle/>
          <a:p>
            <a:pPr eaLnBrk="1" hangingPunct="1"/>
            <a:r>
              <a:rPr lang="sv-SE" smtClean="0"/>
              <a:t>Prescription by neonatologist &lt;28 weeks</a:t>
            </a:r>
          </a:p>
          <a:p>
            <a:pPr eaLnBrk="1" hangingPunct="1"/>
            <a:r>
              <a:rPr lang="sv-SE" smtClean="0"/>
              <a:t>Note incubator temperature: </a:t>
            </a:r>
          </a:p>
          <a:p>
            <a:pPr eaLnBrk="1" hangingPunct="1">
              <a:buFontTx/>
              <a:buNone/>
            </a:pPr>
            <a:r>
              <a:rPr lang="sv-SE" smtClean="0"/>
              <a:t>	&gt;35 </a:t>
            </a:r>
            <a:r>
              <a:rPr lang="en-US" smtClean="0">
                <a:cs typeface="Arial" charset="0"/>
              </a:rPr>
              <a:t>°C</a:t>
            </a:r>
            <a:r>
              <a:rPr lang="sv-SE" smtClean="0"/>
              <a:t> = KMC difficult </a:t>
            </a:r>
          </a:p>
          <a:p>
            <a:pPr eaLnBrk="1" hangingPunct="1"/>
            <a:r>
              <a:rPr lang="sv-SE" smtClean="0"/>
              <a:t>Transfer technique: Standing optimal</a:t>
            </a:r>
          </a:p>
          <a:p>
            <a:pPr eaLnBrk="1" hangingPunct="1"/>
            <a:r>
              <a:rPr lang="sv-SE" smtClean="0"/>
              <a:t>Cover all infant skin not in contact with KMC provider. Head!</a:t>
            </a:r>
          </a:p>
          <a:p>
            <a:pPr eaLnBrk="1" hangingPunct="1"/>
            <a:r>
              <a:rPr lang="sv-SE" smtClean="0"/>
              <a:t>Trained staff</a:t>
            </a:r>
          </a:p>
          <a:p>
            <a:pPr eaLnBrk="1" hangingPunct="1"/>
            <a:r>
              <a:rPr lang="sv-SE" smtClean="0"/>
              <a:t>Need of access for monitoring, procedures</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sv-SE" smtClean="0"/>
              <a:t>Uppsala policy for KMC</a:t>
            </a:r>
          </a:p>
        </p:txBody>
      </p:sp>
      <p:sp>
        <p:nvSpPr>
          <p:cNvPr id="26627" name="Rectangle 3"/>
          <p:cNvSpPr>
            <a:spLocks noGrp="1" noChangeArrowheads="1"/>
          </p:cNvSpPr>
          <p:nvPr>
            <p:ph type="body" idx="1"/>
          </p:nvPr>
        </p:nvSpPr>
        <p:spPr>
          <a:xfrm>
            <a:off x="611188" y="1628775"/>
            <a:ext cx="8229600" cy="4525963"/>
          </a:xfrm>
        </p:spPr>
        <p:txBody>
          <a:bodyPr/>
          <a:lstStyle/>
          <a:p>
            <a:pPr eaLnBrk="1" hangingPunct="1">
              <a:buFontTx/>
              <a:buNone/>
            </a:pPr>
            <a:r>
              <a:rPr lang="sv-SE" u="sng" smtClean="0"/>
              <a:t>Infants born at &gt; 32 weeks</a:t>
            </a:r>
            <a:r>
              <a:rPr lang="sv-SE" smtClean="0"/>
              <a:t>:</a:t>
            </a:r>
          </a:p>
          <a:p>
            <a:pPr eaLnBrk="1" hangingPunct="1">
              <a:buFontTx/>
              <a:buNone/>
            </a:pPr>
            <a:r>
              <a:rPr lang="sv-SE" smtClean="0"/>
              <a:t>KMC 24 h from birth = the norm</a:t>
            </a:r>
          </a:p>
          <a:p>
            <a:pPr eaLnBrk="1" hangingPunct="1">
              <a:buFontTx/>
              <a:buNone/>
            </a:pPr>
            <a:endParaRPr lang="sv-SE" smtClean="0"/>
          </a:p>
          <a:p>
            <a:pPr eaLnBrk="1" hangingPunct="1">
              <a:buFontTx/>
              <a:buNone/>
            </a:pPr>
            <a:r>
              <a:rPr lang="sv-SE" u="sng" smtClean="0"/>
              <a:t>Infants born at 28-31 weeks</a:t>
            </a:r>
            <a:r>
              <a:rPr lang="sv-SE" smtClean="0"/>
              <a:t>:</a:t>
            </a:r>
          </a:p>
          <a:p>
            <a:pPr eaLnBrk="1" hangingPunct="1">
              <a:buFontTx/>
              <a:buNone/>
            </a:pPr>
            <a:r>
              <a:rPr lang="sv-SE" smtClean="0"/>
              <a:t>KMC 24 h from birth = possible</a:t>
            </a:r>
          </a:p>
          <a:p>
            <a:pPr eaLnBrk="1" hangingPunct="1">
              <a:buFontTx/>
              <a:buNone/>
            </a:pPr>
            <a:r>
              <a:rPr lang="sv-SE" smtClean="0"/>
              <a:t>Earliest possible KMC (intermittent)</a:t>
            </a:r>
          </a:p>
          <a:p>
            <a:pPr eaLnBrk="1" hangingPunct="1">
              <a:buFontTx/>
              <a:buNone/>
            </a:pPr>
            <a:r>
              <a:rPr lang="sv-SE" smtClean="0"/>
              <a:t>Other place of care only when necessary</a:t>
            </a:r>
          </a:p>
          <a:p>
            <a:pPr eaLnBrk="1" hangingPunct="1">
              <a:buFontTx/>
              <a:buNone/>
            </a:pPr>
            <a:endParaRPr lang="sv-SE"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r>
              <a:rPr lang="en-US" b="1" dirty="0" smtClean="0"/>
              <a:t>KMC definition</a:t>
            </a:r>
          </a:p>
          <a:p>
            <a:r>
              <a:rPr lang="en-US" dirty="0" smtClean="0"/>
              <a:t>When a baby is held in skin-to-skin contact [chest to chest] with her or his mother. Developed for </a:t>
            </a:r>
            <a:r>
              <a:rPr lang="en-US" dirty="0" smtClean="0"/>
              <a:t>use with </a:t>
            </a:r>
            <a:r>
              <a:rPr lang="en-US" dirty="0" smtClean="0"/>
              <a:t>preterm and low birth weight babies but beneficial for all babies and mothers.</a:t>
            </a:r>
          </a:p>
          <a:p>
            <a:r>
              <a:rPr lang="en-US" b="1" dirty="0" smtClean="0"/>
              <a:t>Skin-to-skin contact definition</a:t>
            </a:r>
          </a:p>
          <a:p>
            <a:r>
              <a:rPr lang="en-US" dirty="0" smtClean="0"/>
              <a:t>The baby is naked, except for a napkin and possibly a warm hat, and is nestled against the mother’s naked chest, between her breasts, in an upright position.</a:t>
            </a:r>
            <a:endParaRPr lang="en-US" dirty="0"/>
          </a:p>
        </p:txBody>
      </p:sp>
      <p:sp>
        <p:nvSpPr>
          <p:cNvPr id="3" name="Title 2"/>
          <p:cNvSpPr>
            <a:spLocks noGrp="1"/>
          </p:cNvSpPr>
          <p:nvPr>
            <p:ph type="title"/>
          </p:nvPr>
        </p:nvSpPr>
        <p:spPr/>
        <p:txBody>
          <a:bodyPr/>
          <a:lstStyle/>
          <a:p>
            <a:r>
              <a:rPr lang="en-US" dirty="0" smtClean="0"/>
              <a:t>WHO:</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p:cNvSpPr>
            <a:spLocks noGrp="1" noChangeArrowheads="1"/>
          </p:cNvSpPr>
          <p:nvPr>
            <p:ph type="body" idx="1"/>
          </p:nvPr>
        </p:nvSpPr>
        <p:spPr>
          <a:xfrm>
            <a:off x="539750" y="549275"/>
            <a:ext cx="8496300" cy="6048375"/>
          </a:xfrm>
        </p:spPr>
        <p:txBody>
          <a:bodyPr/>
          <a:lstStyle/>
          <a:p>
            <a:pPr eaLnBrk="1" hangingPunct="1">
              <a:buFontTx/>
              <a:buNone/>
            </a:pPr>
            <a:r>
              <a:rPr lang="sv-SE" u="sng" smtClean="0"/>
              <a:t>Infants born at 27 weeks and less</a:t>
            </a:r>
            <a:r>
              <a:rPr lang="sv-SE" smtClean="0"/>
              <a:t>:</a:t>
            </a:r>
          </a:p>
          <a:p>
            <a:pPr eaLnBrk="1" hangingPunct="1">
              <a:buFontTx/>
              <a:buNone/>
            </a:pPr>
            <a:r>
              <a:rPr lang="sv-SE" smtClean="0"/>
              <a:t>1st week of life: </a:t>
            </a:r>
          </a:p>
          <a:p>
            <a:pPr eaLnBrk="1" hangingPunct="1"/>
            <a:r>
              <a:rPr lang="sv-SE" smtClean="0"/>
              <a:t>Individual decision based on physiologic </a:t>
            </a:r>
          </a:p>
          <a:p>
            <a:pPr eaLnBrk="1" hangingPunct="1">
              <a:buFontTx/>
              <a:buNone/>
            </a:pPr>
            <a:r>
              <a:rPr lang="sv-SE" smtClean="0"/>
              <a:t>	stability, temperature, fluid and electrolyte </a:t>
            </a:r>
          </a:p>
          <a:p>
            <a:pPr eaLnBrk="1" hangingPunct="1">
              <a:buFontTx/>
              <a:buNone/>
            </a:pPr>
            <a:r>
              <a:rPr lang="sv-SE" smtClean="0"/>
              <a:t>	balance. </a:t>
            </a:r>
          </a:p>
          <a:p>
            <a:pPr eaLnBrk="1" hangingPunct="1"/>
            <a:r>
              <a:rPr lang="sv-SE" smtClean="0"/>
              <a:t>Minimum 2 hour</a:t>
            </a:r>
          </a:p>
          <a:p>
            <a:pPr eaLnBrk="1" hangingPunct="1">
              <a:buFontTx/>
              <a:buNone/>
            </a:pPr>
            <a:endParaRPr lang="sv-SE" smtClean="0"/>
          </a:p>
          <a:p>
            <a:pPr eaLnBrk="1" hangingPunct="1">
              <a:buFontTx/>
              <a:buNone/>
            </a:pPr>
            <a:r>
              <a:rPr lang="sv-SE" smtClean="0"/>
              <a:t>After 1st week: Same as </a:t>
            </a:r>
            <a:r>
              <a:rPr lang="sv-SE" u="sng" smtClean="0"/>
              <a:t>&gt;</a:t>
            </a:r>
            <a:r>
              <a:rPr lang="sv-SE" smtClean="0"/>
              <a:t>28 w</a:t>
            </a:r>
          </a:p>
          <a:p>
            <a:pPr eaLnBrk="1" hangingPunct="1"/>
            <a:endParaRPr lang="sv-SE"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8313" y="188913"/>
            <a:ext cx="8229600" cy="1143000"/>
          </a:xfrm>
        </p:spPr>
        <p:txBody>
          <a:bodyPr>
            <a:normAutofit fontScale="90000"/>
          </a:bodyPr>
          <a:lstStyle/>
          <a:p>
            <a:pPr eaLnBrk="1" hangingPunct="1"/>
            <a:r>
              <a:rPr lang="sv-SE" sz="4000" smtClean="0"/>
              <a:t>Most care can be provided in the kangaroo position</a:t>
            </a:r>
          </a:p>
        </p:txBody>
      </p:sp>
      <p:pic>
        <p:nvPicPr>
          <p:cNvPr id="31747" name="Picture 4" descr="jonathan"/>
          <p:cNvPicPr>
            <a:picLocks noGrp="1" noChangeAspect="1" noChangeArrowheads="1"/>
          </p:cNvPicPr>
          <p:nvPr>
            <p:ph type="body" idx="1"/>
          </p:nvPr>
        </p:nvPicPr>
        <p:blipFill>
          <a:blip r:embed="rId3"/>
          <a:srcRect/>
          <a:stretch>
            <a:fillRect/>
          </a:stretch>
        </p:blipFill>
        <p:spPr>
          <a:xfrm>
            <a:off x="1116013" y="1773238"/>
            <a:ext cx="6626225" cy="4684712"/>
          </a:xfrm>
          <a:noFill/>
        </p:spPr>
      </p:pic>
      <p:sp>
        <p:nvSpPr>
          <p:cNvPr id="31748" name="Oval 5"/>
          <p:cNvSpPr>
            <a:spLocks noChangeArrowheads="1"/>
          </p:cNvSpPr>
          <p:nvPr/>
        </p:nvSpPr>
        <p:spPr bwMode="auto">
          <a:xfrm>
            <a:off x="250825" y="3716338"/>
            <a:ext cx="1620838" cy="1008062"/>
          </a:xfrm>
          <a:prstGeom prst="ellipse">
            <a:avLst/>
          </a:prstGeom>
          <a:solidFill>
            <a:schemeClr val="accent1"/>
          </a:solidFill>
          <a:ln w="9525">
            <a:solidFill>
              <a:schemeClr val="tx1"/>
            </a:solidFill>
            <a:round/>
            <a:headEnd/>
            <a:tailEnd/>
          </a:ln>
        </p:spPr>
        <p:txBody>
          <a:bodyPr wrap="none" anchor="ctr"/>
          <a:lstStyle/>
          <a:p>
            <a:pPr algn="ctr"/>
            <a:r>
              <a:rPr lang="sv-SE"/>
              <a:t>Chest</a:t>
            </a:r>
          </a:p>
          <a:p>
            <a:pPr algn="ctr"/>
            <a:r>
              <a:rPr lang="sv-SE"/>
              <a:t>auscultation</a:t>
            </a:r>
          </a:p>
        </p:txBody>
      </p:sp>
      <p:sp>
        <p:nvSpPr>
          <p:cNvPr id="31749" name="Oval 6"/>
          <p:cNvSpPr>
            <a:spLocks noChangeArrowheads="1"/>
          </p:cNvSpPr>
          <p:nvPr/>
        </p:nvSpPr>
        <p:spPr bwMode="auto">
          <a:xfrm>
            <a:off x="179388" y="2565400"/>
            <a:ext cx="1871662" cy="1079500"/>
          </a:xfrm>
          <a:prstGeom prst="ellipse">
            <a:avLst/>
          </a:prstGeom>
          <a:solidFill>
            <a:schemeClr val="accent1"/>
          </a:solidFill>
          <a:ln w="9525">
            <a:solidFill>
              <a:schemeClr val="tx1"/>
            </a:solidFill>
            <a:round/>
            <a:headEnd/>
            <a:tailEnd/>
          </a:ln>
        </p:spPr>
        <p:txBody>
          <a:bodyPr wrap="none" anchor="ctr"/>
          <a:lstStyle/>
          <a:p>
            <a:pPr algn="ctr"/>
            <a:r>
              <a:rPr lang="sv-SE"/>
              <a:t>Suctioning:</a:t>
            </a:r>
          </a:p>
          <a:p>
            <a:pPr algn="ctr"/>
            <a:r>
              <a:rPr lang="sv-SE"/>
              <a:t>Endotracheal</a:t>
            </a:r>
          </a:p>
          <a:p>
            <a:pPr algn="ctr"/>
            <a:r>
              <a:rPr lang="sv-SE"/>
              <a:t>tube, nasal</a:t>
            </a:r>
          </a:p>
        </p:txBody>
      </p:sp>
      <p:sp>
        <p:nvSpPr>
          <p:cNvPr id="31750" name="Oval 7"/>
          <p:cNvSpPr>
            <a:spLocks noChangeArrowheads="1"/>
          </p:cNvSpPr>
          <p:nvPr/>
        </p:nvSpPr>
        <p:spPr bwMode="auto">
          <a:xfrm>
            <a:off x="611188" y="1557338"/>
            <a:ext cx="1728787" cy="863600"/>
          </a:xfrm>
          <a:prstGeom prst="ellipse">
            <a:avLst/>
          </a:prstGeom>
          <a:solidFill>
            <a:schemeClr val="accent1"/>
          </a:solidFill>
          <a:ln w="9525">
            <a:solidFill>
              <a:schemeClr val="tx1"/>
            </a:solidFill>
            <a:round/>
            <a:headEnd/>
            <a:tailEnd/>
          </a:ln>
        </p:spPr>
        <p:txBody>
          <a:bodyPr wrap="none" anchor="ctr"/>
          <a:lstStyle/>
          <a:p>
            <a:pPr algn="ctr"/>
            <a:r>
              <a:rPr lang="sv-SE"/>
              <a:t>Insert</a:t>
            </a:r>
          </a:p>
          <a:p>
            <a:pPr algn="ctr"/>
            <a:r>
              <a:rPr lang="sv-SE"/>
              <a:t>i.v. cannula</a:t>
            </a:r>
          </a:p>
        </p:txBody>
      </p:sp>
      <p:sp>
        <p:nvSpPr>
          <p:cNvPr id="31751" name="Oval 8"/>
          <p:cNvSpPr>
            <a:spLocks noChangeArrowheads="1"/>
          </p:cNvSpPr>
          <p:nvPr/>
        </p:nvSpPr>
        <p:spPr bwMode="auto">
          <a:xfrm>
            <a:off x="2700338" y="1412875"/>
            <a:ext cx="1655762" cy="863600"/>
          </a:xfrm>
          <a:prstGeom prst="ellipse">
            <a:avLst/>
          </a:prstGeom>
          <a:solidFill>
            <a:schemeClr val="accent1"/>
          </a:solidFill>
          <a:ln w="9525">
            <a:solidFill>
              <a:schemeClr val="tx1"/>
            </a:solidFill>
            <a:round/>
            <a:headEnd/>
            <a:tailEnd/>
          </a:ln>
        </p:spPr>
        <p:txBody>
          <a:bodyPr wrap="none" anchor="ctr"/>
          <a:lstStyle/>
          <a:p>
            <a:pPr algn="ctr"/>
            <a:r>
              <a:rPr lang="sv-SE"/>
              <a:t>Change </a:t>
            </a:r>
          </a:p>
          <a:p>
            <a:pPr algn="ctr"/>
            <a:r>
              <a:rPr lang="sv-SE"/>
              <a:t>i.v. infusion</a:t>
            </a:r>
          </a:p>
        </p:txBody>
      </p:sp>
      <p:sp>
        <p:nvSpPr>
          <p:cNvPr id="31752" name="Oval 9"/>
          <p:cNvSpPr>
            <a:spLocks noChangeArrowheads="1"/>
          </p:cNvSpPr>
          <p:nvPr/>
        </p:nvSpPr>
        <p:spPr bwMode="auto">
          <a:xfrm>
            <a:off x="4500563" y="1412875"/>
            <a:ext cx="1655762" cy="914400"/>
          </a:xfrm>
          <a:prstGeom prst="ellipse">
            <a:avLst/>
          </a:prstGeom>
          <a:solidFill>
            <a:schemeClr val="accent1"/>
          </a:solidFill>
          <a:ln w="9525">
            <a:solidFill>
              <a:schemeClr val="tx1"/>
            </a:solidFill>
            <a:round/>
            <a:headEnd/>
            <a:tailEnd/>
          </a:ln>
        </p:spPr>
        <p:txBody>
          <a:bodyPr wrap="none" anchor="ctr"/>
          <a:lstStyle/>
          <a:p>
            <a:pPr algn="ctr"/>
            <a:r>
              <a:rPr lang="sv-SE"/>
              <a:t>Give</a:t>
            </a:r>
          </a:p>
          <a:p>
            <a:pPr algn="ctr"/>
            <a:r>
              <a:rPr lang="sv-SE"/>
              <a:t>i.v. injection</a:t>
            </a:r>
          </a:p>
        </p:txBody>
      </p:sp>
      <p:sp>
        <p:nvSpPr>
          <p:cNvPr id="31753" name="Oval 10"/>
          <p:cNvSpPr>
            <a:spLocks noChangeArrowheads="1"/>
          </p:cNvSpPr>
          <p:nvPr/>
        </p:nvSpPr>
        <p:spPr bwMode="auto">
          <a:xfrm>
            <a:off x="5867400" y="5661025"/>
            <a:ext cx="1657350" cy="935038"/>
          </a:xfrm>
          <a:prstGeom prst="ellipse">
            <a:avLst/>
          </a:prstGeom>
          <a:solidFill>
            <a:schemeClr val="accent1"/>
          </a:solidFill>
          <a:ln w="9525">
            <a:solidFill>
              <a:schemeClr val="tx1"/>
            </a:solidFill>
            <a:round/>
            <a:headEnd/>
            <a:tailEnd/>
          </a:ln>
        </p:spPr>
        <p:txBody>
          <a:bodyPr wrap="none" anchor="ctr"/>
          <a:lstStyle/>
          <a:p>
            <a:pPr algn="ctr"/>
            <a:r>
              <a:rPr lang="sv-SE"/>
              <a:t>Draw</a:t>
            </a:r>
          </a:p>
          <a:p>
            <a:pPr algn="ctr"/>
            <a:r>
              <a:rPr lang="sv-SE"/>
              <a:t>blood sample</a:t>
            </a:r>
          </a:p>
        </p:txBody>
      </p:sp>
      <p:sp>
        <p:nvSpPr>
          <p:cNvPr id="31754" name="Oval 11"/>
          <p:cNvSpPr>
            <a:spLocks noChangeArrowheads="1"/>
          </p:cNvSpPr>
          <p:nvPr/>
        </p:nvSpPr>
        <p:spPr bwMode="auto">
          <a:xfrm>
            <a:off x="6300788" y="1484313"/>
            <a:ext cx="1798637" cy="985837"/>
          </a:xfrm>
          <a:prstGeom prst="ellipse">
            <a:avLst/>
          </a:prstGeom>
          <a:solidFill>
            <a:schemeClr val="accent1"/>
          </a:solidFill>
          <a:ln w="9525">
            <a:solidFill>
              <a:schemeClr val="tx1"/>
            </a:solidFill>
            <a:round/>
            <a:headEnd/>
            <a:tailEnd/>
          </a:ln>
        </p:spPr>
        <p:txBody>
          <a:bodyPr wrap="none" anchor="ctr"/>
          <a:lstStyle/>
          <a:p>
            <a:pPr algn="ctr"/>
            <a:r>
              <a:rPr lang="sv-SE"/>
              <a:t>Insert</a:t>
            </a:r>
          </a:p>
          <a:p>
            <a:pPr algn="ctr"/>
            <a:r>
              <a:rPr lang="sv-SE"/>
              <a:t>feeding tube </a:t>
            </a:r>
          </a:p>
        </p:txBody>
      </p:sp>
      <p:sp>
        <p:nvSpPr>
          <p:cNvPr id="31755" name="Oval 12"/>
          <p:cNvSpPr>
            <a:spLocks noChangeArrowheads="1"/>
          </p:cNvSpPr>
          <p:nvPr/>
        </p:nvSpPr>
        <p:spPr bwMode="auto">
          <a:xfrm>
            <a:off x="2843213" y="5734050"/>
            <a:ext cx="1439862" cy="914400"/>
          </a:xfrm>
          <a:prstGeom prst="ellipse">
            <a:avLst/>
          </a:prstGeom>
          <a:solidFill>
            <a:schemeClr val="accent1"/>
          </a:solidFill>
          <a:ln w="9525">
            <a:solidFill>
              <a:schemeClr val="tx1"/>
            </a:solidFill>
            <a:round/>
            <a:headEnd/>
            <a:tailEnd/>
          </a:ln>
        </p:spPr>
        <p:txBody>
          <a:bodyPr wrap="none" anchor="ctr"/>
          <a:lstStyle/>
          <a:p>
            <a:pPr algn="ctr"/>
            <a:r>
              <a:rPr lang="sv-SE"/>
              <a:t>CPAP</a:t>
            </a:r>
          </a:p>
          <a:p>
            <a:pPr algn="ctr"/>
            <a:r>
              <a:rPr lang="sv-SE"/>
              <a:t>treatment</a:t>
            </a:r>
          </a:p>
        </p:txBody>
      </p:sp>
      <p:sp>
        <p:nvSpPr>
          <p:cNvPr id="31756" name="Oval 13"/>
          <p:cNvSpPr>
            <a:spLocks noChangeArrowheads="1"/>
          </p:cNvSpPr>
          <p:nvPr/>
        </p:nvSpPr>
        <p:spPr bwMode="auto">
          <a:xfrm>
            <a:off x="4356100" y="5661025"/>
            <a:ext cx="1439863" cy="914400"/>
          </a:xfrm>
          <a:prstGeom prst="ellipse">
            <a:avLst/>
          </a:prstGeom>
          <a:solidFill>
            <a:schemeClr val="accent1"/>
          </a:solidFill>
          <a:ln w="9525">
            <a:solidFill>
              <a:schemeClr val="tx1"/>
            </a:solidFill>
            <a:round/>
            <a:headEnd/>
            <a:tailEnd/>
          </a:ln>
        </p:spPr>
        <p:txBody>
          <a:bodyPr wrap="none" anchor="ctr"/>
          <a:lstStyle/>
          <a:p>
            <a:pPr algn="ctr"/>
            <a:r>
              <a:rPr lang="sv-SE"/>
              <a:t>Ventilator </a:t>
            </a:r>
          </a:p>
          <a:p>
            <a:pPr algn="ctr"/>
            <a:r>
              <a:rPr lang="sv-SE"/>
              <a:t>treatment</a:t>
            </a:r>
          </a:p>
        </p:txBody>
      </p:sp>
      <p:sp>
        <p:nvSpPr>
          <p:cNvPr id="31757" name="Oval 14"/>
          <p:cNvSpPr>
            <a:spLocks noChangeArrowheads="1"/>
          </p:cNvSpPr>
          <p:nvPr/>
        </p:nvSpPr>
        <p:spPr bwMode="auto">
          <a:xfrm>
            <a:off x="7308850" y="5084763"/>
            <a:ext cx="1655763" cy="914400"/>
          </a:xfrm>
          <a:prstGeom prst="ellipse">
            <a:avLst/>
          </a:prstGeom>
          <a:solidFill>
            <a:schemeClr val="accent1"/>
          </a:solidFill>
          <a:ln w="9525">
            <a:solidFill>
              <a:schemeClr val="tx1"/>
            </a:solidFill>
            <a:round/>
            <a:headEnd/>
            <a:tailEnd/>
          </a:ln>
        </p:spPr>
        <p:txBody>
          <a:bodyPr wrap="none" anchor="ctr"/>
          <a:lstStyle/>
          <a:p>
            <a:pPr algn="ctr"/>
            <a:r>
              <a:rPr lang="sv-SE"/>
              <a:t>Change</a:t>
            </a:r>
          </a:p>
          <a:p>
            <a:pPr algn="ctr"/>
            <a:r>
              <a:rPr lang="sv-SE"/>
              <a:t>diaper </a:t>
            </a:r>
          </a:p>
        </p:txBody>
      </p:sp>
      <p:sp>
        <p:nvSpPr>
          <p:cNvPr id="31758" name="Oval 28"/>
          <p:cNvSpPr>
            <a:spLocks noChangeArrowheads="1"/>
          </p:cNvSpPr>
          <p:nvPr/>
        </p:nvSpPr>
        <p:spPr bwMode="auto">
          <a:xfrm>
            <a:off x="1116013" y="5661025"/>
            <a:ext cx="1511300" cy="914400"/>
          </a:xfrm>
          <a:prstGeom prst="ellipse">
            <a:avLst/>
          </a:prstGeom>
          <a:solidFill>
            <a:schemeClr val="accent1"/>
          </a:solidFill>
          <a:ln w="9525">
            <a:solidFill>
              <a:schemeClr val="tx1"/>
            </a:solidFill>
            <a:round/>
            <a:headEnd/>
            <a:tailEnd/>
          </a:ln>
        </p:spPr>
        <p:txBody>
          <a:bodyPr wrap="none" anchor="ctr"/>
          <a:lstStyle/>
          <a:p>
            <a:pPr algn="ctr"/>
            <a:r>
              <a:rPr lang="sv-SE"/>
              <a:t>Head</a:t>
            </a:r>
          </a:p>
          <a:p>
            <a:pPr algn="ctr"/>
            <a:r>
              <a:rPr lang="sv-SE"/>
              <a:t>ultrasound</a:t>
            </a:r>
          </a:p>
        </p:txBody>
      </p:sp>
      <p:sp>
        <p:nvSpPr>
          <p:cNvPr id="31759" name="Oval 32"/>
          <p:cNvSpPr>
            <a:spLocks noChangeArrowheads="1"/>
          </p:cNvSpPr>
          <p:nvPr/>
        </p:nvSpPr>
        <p:spPr bwMode="auto">
          <a:xfrm>
            <a:off x="7019925" y="2492375"/>
            <a:ext cx="1778000" cy="1008063"/>
          </a:xfrm>
          <a:prstGeom prst="ellipse">
            <a:avLst/>
          </a:prstGeom>
          <a:solidFill>
            <a:schemeClr val="accent1"/>
          </a:solidFill>
          <a:ln w="9525">
            <a:solidFill>
              <a:schemeClr val="tx1"/>
            </a:solidFill>
            <a:round/>
            <a:headEnd/>
            <a:tailEnd/>
          </a:ln>
        </p:spPr>
        <p:txBody>
          <a:bodyPr wrap="none" anchor="ctr"/>
          <a:lstStyle/>
          <a:p>
            <a:pPr algn="ctr"/>
            <a:r>
              <a:rPr lang="sv-SE"/>
              <a:t>Take</a:t>
            </a:r>
          </a:p>
          <a:p>
            <a:pPr algn="ctr"/>
            <a:r>
              <a:rPr lang="sv-SE"/>
              <a:t>temperature</a:t>
            </a:r>
          </a:p>
        </p:txBody>
      </p:sp>
      <p:sp>
        <p:nvSpPr>
          <p:cNvPr id="31760" name="Oval 34"/>
          <p:cNvSpPr>
            <a:spLocks noChangeArrowheads="1"/>
          </p:cNvSpPr>
          <p:nvPr/>
        </p:nvSpPr>
        <p:spPr bwMode="auto">
          <a:xfrm>
            <a:off x="7235825" y="3789363"/>
            <a:ext cx="1908175" cy="1081087"/>
          </a:xfrm>
          <a:prstGeom prst="ellipse">
            <a:avLst/>
          </a:prstGeom>
          <a:solidFill>
            <a:schemeClr val="accent1"/>
          </a:solidFill>
          <a:ln w="9525">
            <a:solidFill>
              <a:schemeClr val="tx1"/>
            </a:solidFill>
            <a:round/>
            <a:headEnd/>
            <a:tailEnd/>
          </a:ln>
        </p:spPr>
        <p:txBody>
          <a:bodyPr wrap="none" anchor="ctr"/>
          <a:lstStyle/>
          <a:p>
            <a:pPr algn="ctr"/>
            <a:r>
              <a:rPr lang="sv-SE"/>
              <a:t>Reposition</a:t>
            </a:r>
          </a:p>
          <a:p>
            <a:pPr algn="ctr"/>
            <a:r>
              <a:rPr lang="sv-SE"/>
              <a:t>pulse oximeter,</a:t>
            </a:r>
          </a:p>
          <a:p>
            <a:pPr algn="ctr"/>
            <a:r>
              <a:rPr lang="sv-SE"/>
              <a:t>Tc monitor</a:t>
            </a:r>
          </a:p>
        </p:txBody>
      </p:sp>
      <p:sp>
        <p:nvSpPr>
          <p:cNvPr id="31761" name="Oval 36"/>
          <p:cNvSpPr>
            <a:spLocks noChangeArrowheads="1"/>
          </p:cNvSpPr>
          <p:nvPr/>
        </p:nvSpPr>
        <p:spPr bwMode="auto">
          <a:xfrm>
            <a:off x="250825" y="4868863"/>
            <a:ext cx="1655763" cy="914400"/>
          </a:xfrm>
          <a:prstGeom prst="ellipse">
            <a:avLst/>
          </a:prstGeom>
          <a:solidFill>
            <a:schemeClr val="accent1"/>
          </a:solidFill>
          <a:ln w="9525">
            <a:solidFill>
              <a:schemeClr val="tx1"/>
            </a:solidFill>
            <a:round/>
            <a:headEnd/>
            <a:tailEnd/>
          </a:ln>
        </p:spPr>
        <p:txBody>
          <a:bodyPr wrap="none" anchor="ctr"/>
          <a:lstStyle/>
          <a:p>
            <a:pPr algn="ctr"/>
            <a:r>
              <a:rPr lang="sv-SE"/>
              <a:t>Insert endo-</a:t>
            </a:r>
          </a:p>
          <a:p>
            <a:pPr algn="ctr"/>
            <a:r>
              <a:rPr lang="sv-SE"/>
              <a:t>tracheal tube</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8313" y="274638"/>
            <a:ext cx="8218487" cy="1498600"/>
          </a:xfrm>
        </p:spPr>
        <p:txBody>
          <a:bodyPr>
            <a:normAutofit fontScale="90000"/>
          </a:bodyPr>
          <a:lstStyle/>
          <a:p>
            <a:pPr eaLnBrk="1" hangingPunct="1"/>
            <a:r>
              <a:rPr lang="sv-SE" sz="4000" smtClean="0"/>
              <a:t>When commence KMC after birth:</a:t>
            </a:r>
            <a:br>
              <a:rPr lang="sv-SE" sz="4000" smtClean="0"/>
            </a:br>
            <a:r>
              <a:rPr lang="sv-SE" sz="4000" smtClean="0"/>
              <a:t>Uppsala: </a:t>
            </a:r>
            <a:r>
              <a:rPr lang="sv-SE" sz="4000" u="sng" smtClean="0"/>
              <a:t>All</a:t>
            </a:r>
            <a:r>
              <a:rPr lang="sv-SE" sz="4000" smtClean="0"/>
              <a:t> newborn infants</a:t>
            </a:r>
            <a:br>
              <a:rPr lang="sv-SE" sz="4000" smtClean="0"/>
            </a:br>
            <a:r>
              <a:rPr lang="sv-SE" sz="3000" smtClean="0"/>
              <a:t>(including healthy term infants)</a:t>
            </a:r>
          </a:p>
        </p:txBody>
      </p:sp>
      <p:sp>
        <p:nvSpPr>
          <p:cNvPr id="22531" name="Rectangle 3"/>
          <p:cNvSpPr>
            <a:spLocks noGrp="1" noChangeArrowheads="1"/>
          </p:cNvSpPr>
          <p:nvPr>
            <p:ph type="body" idx="1"/>
          </p:nvPr>
        </p:nvSpPr>
        <p:spPr>
          <a:xfrm>
            <a:off x="323850" y="2060575"/>
            <a:ext cx="8229600" cy="4525963"/>
          </a:xfrm>
        </p:spPr>
        <p:txBody>
          <a:bodyPr/>
          <a:lstStyle/>
          <a:p>
            <a:pPr marL="609600" indent="-609600" eaLnBrk="1" hangingPunct="1">
              <a:buFontTx/>
              <a:buAutoNum type="arabicPeriod"/>
            </a:pPr>
            <a:r>
              <a:rPr lang="sv-SE" smtClean="0"/>
              <a:t>Immediately: Medical assessment on mother’s chest</a:t>
            </a:r>
          </a:p>
          <a:p>
            <a:pPr marL="609600" indent="-609600" eaLnBrk="1" hangingPunct="1">
              <a:buFontTx/>
              <a:buAutoNum type="arabicPeriod"/>
            </a:pPr>
            <a:r>
              <a:rPr lang="sv-SE" smtClean="0"/>
              <a:t>After initial assessment, stabilization, infant in kangaroo position on mother, father/substitute</a:t>
            </a:r>
          </a:p>
          <a:p>
            <a:pPr marL="609600" indent="-609600" eaLnBrk="1" hangingPunct="1">
              <a:buFontTx/>
              <a:buAutoNum type="arabicPeriod"/>
            </a:pPr>
            <a:r>
              <a:rPr lang="sv-SE" smtClean="0"/>
              <a:t>C-section: On mother’s chest short period </a:t>
            </a:r>
            <a:r>
              <a:rPr lang="sv-SE" smtClean="0">
                <a:cs typeface="Arial" charset="0"/>
              </a:rPr>
              <a:t>→</a:t>
            </a:r>
            <a:r>
              <a:rPr lang="sv-SE" smtClean="0"/>
              <a:t>  kangaroo position on father/substitute</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p:cNvPicPr>
            <a:picLocks noGrp="1" noChangeAspect="1" noChangeArrowheads="1"/>
          </p:cNvPicPr>
          <p:nvPr>
            <p:ph/>
          </p:nvPr>
        </p:nvPicPr>
        <p:blipFill>
          <a:blip r:embed="rId3"/>
          <a:srcRect/>
          <a:stretch>
            <a:fillRect/>
          </a:stretch>
        </p:blipFill>
        <p:spPr>
          <a:xfrm>
            <a:off x="1905000" y="228600"/>
            <a:ext cx="5273675" cy="6008687"/>
          </a:xfr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Early initiation of KMC as soon as the preterm or unwell baby is medically stabilized.</a:t>
            </a:r>
          </a:p>
          <a:p>
            <a:r>
              <a:rPr lang="en-US" dirty="0" smtClean="0"/>
              <a:t>• Prolonged skin-to-skin contact.</a:t>
            </a:r>
          </a:p>
          <a:p>
            <a:r>
              <a:rPr lang="en-US" dirty="0" smtClean="0"/>
              <a:t>• Practiced in all areas of a neonatal intensive care unit or special care baby unit from the more intensive care areas [Level 3] to less intensive care areas [Level 1] and continued at home.</a:t>
            </a:r>
            <a:endParaRPr lang="en-US" dirty="0"/>
          </a:p>
        </p:txBody>
      </p:sp>
      <p:sp>
        <p:nvSpPr>
          <p:cNvPr id="3" name="Title 2"/>
          <p:cNvSpPr>
            <a:spLocks noGrp="1"/>
          </p:cNvSpPr>
          <p:nvPr>
            <p:ph type="title"/>
          </p:nvPr>
        </p:nvSpPr>
        <p:spPr/>
        <p:txBody>
          <a:bodyPr/>
          <a:lstStyle/>
          <a:p>
            <a:r>
              <a:rPr lang="en-US" dirty="0" smtClean="0"/>
              <a:t>WHO: Important key features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481328"/>
            <a:ext cx="8229600" cy="4462272"/>
          </a:xfrm>
        </p:spPr>
        <p:txBody>
          <a:bodyPr>
            <a:normAutofit fontScale="92500" lnSpcReduction="10000"/>
          </a:bodyPr>
          <a:lstStyle/>
          <a:p>
            <a:r>
              <a:rPr lang="en-US" dirty="0" smtClean="0"/>
              <a:t>Individual assessment of each baby is necessary but general guidelines are presented below.</a:t>
            </a:r>
          </a:p>
          <a:p>
            <a:r>
              <a:rPr lang="en-US" dirty="0" smtClean="0"/>
              <a:t>• Preterm or low birth weight babies admitted to a neonatal intensive care unit or special care baby unit when medically stabilized.</a:t>
            </a:r>
          </a:p>
          <a:p>
            <a:r>
              <a:rPr lang="en-US" dirty="0" smtClean="0"/>
              <a:t>• Well preterm and low birth weight babies.</a:t>
            </a:r>
          </a:p>
          <a:p>
            <a:r>
              <a:rPr lang="en-US" dirty="0" smtClean="0"/>
              <a:t>• Full term, well babies.</a:t>
            </a:r>
          </a:p>
          <a:p>
            <a:r>
              <a:rPr lang="en-US" dirty="0" smtClean="0"/>
              <a:t>• To assist with maternal attachment when separation of mother and baby has occurred for some reason.</a:t>
            </a:r>
          </a:p>
          <a:p>
            <a:r>
              <a:rPr lang="en-US" dirty="0" smtClean="0"/>
              <a:t>• To support lactation and to contribute positively to breastfeeding establishment.</a:t>
            </a:r>
          </a:p>
          <a:p>
            <a:endParaRPr lang="en-US" dirty="0"/>
          </a:p>
        </p:txBody>
      </p:sp>
      <p:sp>
        <p:nvSpPr>
          <p:cNvPr id="3" name="Title 2"/>
          <p:cNvSpPr>
            <a:spLocks noGrp="1"/>
          </p:cNvSpPr>
          <p:nvPr>
            <p:ph type="title"/>
          </p:nvPr>
        </p:nvSpPr>
        <p:spPr/>
        <p:txBody>
          <a:bodyPr/>
          <a:lstStyle/>
          <a:p>
            <a:r>
              <a:rPr lang="en-US" dirty="0" smtClean="0"/>
              <a:t>Indications for KMC</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Individual assessment of each baby is necessary but general guidelines are presented below.</a:t>
            </a:r>
          </a:p>
          <a:p>
            <a:r>
              <a:rPr lang="en-US" dirty="0" smtClean="0"/>
              <a:t>• Medically unwell, unstable babies who may be ventilated, have </a:t>
            </a:r>
            <a:r>
              <a:rPr lang="en-US" dirty="0" err="1" smtClean="0"/>
              <a:t>pneumothoraces</a:t>
            </a:r>
            <a:r>
              <a:rPr lang="en-US" dirty="0" smtClean="0"/>
              <a:t> or be extremely low birth weight.</a:t>
            </a:r>
          </a:p>
          <a:p>
            <a:r>
              <a:rPr lang="en-US" dirty="0" smtClean="0"/>
              <a:t>• Immediate post-surgical babies. KMC may recommence/commence depending on the type of surgery</a:t>
            </a:r>
          </a:p>
          <a:p>
            <a:r>
              <a:rPr lang="en-US" dirty="0" smtClean="0"/>
              <a:t>and medical stability of the baby.</a:t>
            </a:r>
            <a:endParaRPr lang="en-US" dirty="0"/>
          </a:p>
        </p:txBody>
      </p:sp>
      <p:sp>
        <p:nvSpPr>
          <p:cNvPr id="3" name="Title 2"/>
          <p:cNvSpPr>
            <a:spLocks noGrp="1"/>
          </p:cNvSpPr>
          <p:nvPr>
            <p:ph type="title"/>
          </p:nvPr>
        </p:nvSpPr>
        <p:spPr/>
        <p:txBody>
          <a:bodyPr/>
          <a:lstStyle/>
          <a:p>
            <a:r>
              <a:rPr lang="en-US" dirty="0" smtClean="0"/>
              <a:t>Contraindications for KMC</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That KMC is safe</a:t>
            </a:r>
          </a:p>
          <a:p>
            <a:r>
              <a:rPr lang="en-US" dirty="0" smtClean="0"/>
              <a:t>• That KMC is beneficial</a:t>
            </a:r>
          </a:p>
          <a:p>
            <a:r>
              <a:rPr lang="en-US" dirty="0" smtClean="0"/>
              <a:t>• That the baby will stay warm</a:t>
            </a:r>
          </a:p>
          <a:p>
            <a:r>
              <a:rPr lang="en-US" dirty="0" smtClean="0"/>
              <a:t>• Stable heart rate/respiratory rate and increased oxygenation levels in the baby</a:t>
            </a:r>
          </a:p>
          <a:p>
            <a:r>
              <a:rPr lang="en-US" dirty="0" smtClean="0"/>
              <a:t>• Specific immunological protection</a:t>
            </a:r>
          </a:p>
          <a:p>
            <a:r>
              <a:rPr lang="en-US" dirty="0" smtClean="0"/>
              <a:t>• Breastfeeding/milk supply benefits</a:t>
            </a:r>
            <a:endParaRPr lang="en-US" dirty="0"/>
          </a:p>
        </p:txBody>
      </p:sp>
      <p:sp>
        <p:nvSpPr>
          <p:cNvPr id="3" name="Title 2"/>
          <p:cNvSpPr>
            <a:spLocks noGrp="1"/>
          </p:cNvSpPr>
          <p:nvPr>
            <p:ph type="title"/>
          </p:nvPr>
        </p:nvSpPr>
        <p:spPr/>
        <p:txBody>
          <a:bodyPr>
            <a:normAutofit fontScale="90000"/>
          </a:bodyPr>
          <a:lstStyle/>
          <a:p>
            <a:r>
              <a:rPr lang="en-US" dirty="0" smtClean="0"/>
              <a:t>What mothers/parents need to know about KMC</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rmAutofit fontScale="90000"/>
          </a:bodyPr>
          <a:lstStyle/>
          <a:p>
            <a:pPr eaLnBrk="1" fontAlgn="auto" hangingPunct="1">
              <a:spcAft>
                <a:spcPts val="0"/>
              </a:spcAft>
              <a:defRPr/>
            </a:pPr>
            <a:r>
              <a:rPr lang="en-GB"/>
              <a:t>Barriers to Kangaroo Care with ventilated neonates in practice</a:t>
            </a:r>
          </a:p>
        </p:txBody>
      </p:sp>
      <p:sp>
        <p:nvSpPr>
          <p:cNvPr id="28675" name="Rectangle 3"/>
          <p:cNvSpPr>
            <a:spLocks noGrp="1" noChangeArrowheads="1"/>
          </p:cNvSpPr>
          <p:nvPr>
            <p:ph sz="half" idx="1"/>
          </p:nvPr>
        </p:nvSpPr>
        <p:spPr/>
        <p:txBody>
          <a:bodyPr/>
          <a:lstStyle/>
          <a:p>
            <a:pPr eaLnBrk="1" hangingPunct="1"/>
            <a:r>
              <a:rPr lang="en-GB" sz="2200" smtClean="0"/>
              <a:t>Fear of arterial or venous line dislodgement</a:t>
            </a:r>
          </a:p>
          <a:p>
            <a:pPr eaLnBrk="1" hangingPunct="1"/>
            <a:r>
              <a:rPr lang="en-GB" sz="2200" smtClean="0"/>
              <a:t>Fear of accidental extubation</a:t>
            </a:r>
          </a:p>
          <a:p>
            <a:pPr eaLnBrk="1" hangingPunct="1"/>
            <a:r>
              <a:rPr lang="en-GB" sz="2200" smtClean="0"/>
              <a:t>Safety issues for very low birthweight infants</a:t>
            </a:r>
          </a:p>
          <a:p>
            <a:pPr eaLnBrk="1" hangingPunct="1"/>
            <a:r>
              <a:rPr lang="en-GB" sz="2200" smtClean="0"/>
              <a:t>Inconsistency in technique</a:t>
            </a:r>
          </a:p>
          <a:p>
            <a:pPr eaLnBrk="1" hangingPunct="1"/>
            <a:r>
              <a:rPr lang="en-GB" sz="2200" smtClean="0"/>
              <a:t>Nurses’ feelings that their work load increased.</a:t>
            </a:r>
          </a:p>
          <a:p>
            <a:pPr eaLnBrk="1" hangingPunct="1"/>
            <a:r>
              <a:rPr lang="en-GB" sz="2200" smtClean="0"/>
              <a:t>Nursing reluctance.</a:t>
            </a:r>
          </a:p>
        </p:txBody>
      </p:sp>
      <p:sp>
        <p:nvSpPr>
          <p:cNvPr id="28676" name="Rectangle 4"/>
          <p:cNvSpPr>
            <a:spLocks noGrp="1" noChangeArrowheads="1"/>
          </p:cNvSpPr>
          <p:nvPr>
            <p:ph sz="half" idx="2"/>
          </p:nvPr>
        </p:nvSpPr>
        <p:spPr/>
        <p:txBody>
          <a:bodyPr/>
          <a:lstStyle/>
          <a:p>
            <a:pPr eaLnBrk="1" hangingPunct="1"/>
            <a:r>
              <a:rPr lang="en-GB" sz="2200" smtClean="0"/>
              <a:t>Medical staff reluctance</a:t>
            </a:r>
          </a:p>
          <a:p>
            <a:pPr eaLnBrk="1" hangingPunct="1"/>
            <a:r>
              <a:rPr lang="en-GB" sz="2200" smtClean="0"/>
              <a:t>Difficulty administering care during KC</a:t>
            </a:r>
          </a:p>
          <a:p>
            <a:pPr eaLnBrk="1" hangingPunct="1"/>
            <a:r>
              <a:rPr lang="en-GB" sz="2200" smtClean="0"/>
              <a:t>Staff concerns for parental privacy</a:t>
            </a:r>
          </a:p>
          <a:p>
            <a:pPr eaLnBrk="1" hangingPunct="1"/>
            <a:r>
              <a:rPr lang="en-GB" sz="2200" smtClean="0"/>
              <a:t>Lack of experience with KC</a:t>
            </a:r>
          </a:p>
          <a:p>
            <a:pPr eaLnBrk="1" hangingPunct="1"/>
            <a:r>
              <a:rPr lang="en-GB" sz="2200" smtClean="0"/>
              <a:t>Insufficient time for family care during KC</a:t>
            </a:r>
          </a:p>
          <a:p>
            <a:pPr eaLnBrk="1" hangingPunct="1"/>
            <a:r>
              <a:rPr lang="en-GB" sz="2200" smtClean="0"/>
              <a:t>Belief that technology is better than KC</a:t>
            </a:r>
          </a:p>
          <a:p>
            <a:pPr eaLnBrk="1" hangingPunct="1"/>
            <a:endParaRPr lang="en-GB" sz="2200" smtClean="0"/>
          </a:p>
        </p:txBody>
      </p:sp>
      <p:sp>
        <p:nvSpPr>
          <p:cNvPr id="28677" name="Text Box 5"/>
          <p:cNvSpPr txBox="1">
            <a:spLocks noChangeArrowheads="1"/>
          </p:cNvSpPr>
          <p:nvPr/>
        </p:nvSpPr>
        <p:spPr bwMode="auto">
          <a:xfrm>
            <a:off x="3851275" y="5876925"/>
            <a:ext cx="4537075" cy="366713"/>
          </a:xfrm>
          <a:prstGeom prst="rect">
            <a:avLst/>
          </a:prstGeom>
          <a:noFill/>
          <a:ln w="9525">
            <a:noFill/>
            <a:miter lim="800000"/>
            <a:headEnd/>
            <a:tailEnd/>
          </a:ln>
        </p:spPr>
        <p:txBody>
          <a:bodyPr>
            <a:spAutoFit/>
          </a:bodyPr>
          <a:lstStyle/>
          <a:p>
            <a:pPr>
              <a:spcBef>
                <a:spcPct val="50000"/>
              </a:spcBef>
            </a:pPr>
            <a:endParaRPr lang="en-US"/>
          </a:p>
        </p:txBody>
      </p:sp>
      <p:sp>
        <p:nvSpPr>
          <p:cNvPr id="28678" name="Text Box 6"/>
          <p:cNvSpPr txBox="1">
            <a:spLocks noChangeArrowheads="1"/>
          </p:cNvSpPr>
          <p:nvPr/>
        </p:nvSpPr>
        <p:spPr bwMode="auto">
          <a:xfrm>
            <a:off x="6516688" y="6021388"/>
            <a:ext cx="2303462" cy="366712"/>
          </a:xfrm>
          <a:prstGeom prst="rect">
            <a:avLst/>
          </a:prstGeom>
          <a:noFill/>
          <a:ln w="9525">
            <a:noFill/>
            <a:miter lim="800000"/>
            <a:headEnd/>
            <a:tailEnd/>
          </a:ln>
        </p:spPr>
        <p:txBody>
          <a:bodyPr>
            <a:spAutoFit/>
          </a:bodyPr>
          <a:lstStyle/>
          <a:p>
            <a:pPr>
              <a:spcBef>
                <a:spcPct val="50000"/>
              </a:spcBef>
            </a:pPr>
            <a:r>
              <a:rPr lang="en-GB"/>
              <a:t>(Engler </a:t>
            </a:r>
            <a:r>
              <a:rPr lang="en-GB" i="1"/>
              <a:t>et al</a:t>
            </a:r>
            <a:r>
              <a:rPr lang="en-GB"/>
              <a:t>, 2002)</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297</TotalTime>
  <Words>2566</Words>
  <Application>Microsoft Office PowerPoint</Application>
  <PresentationFormat>On-screen Show (4:3)</PresentationFormat>
  <Paragraphs>245</Paragraphs>
  <Slides>43</Slides>
  <Notes>43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Lucida Sans Unicode</vt:lpstr>
      <vt:lpstr>Verdana</vt:lpstr>
      <vt:lpstr>Wingdings</vt:lpstr>
      <vt:lpstr>Wingdings 2</vt:lpstr>
      <vt:lpstr>Wingdings 3</vt:lpstr>
      <vt:lpstr>Concourse</vt:lpstr>
      <vt:lpstr>مراقبت آغوشي نوزادان در حال تهويه کمکي:</vt:lpstr>
      <vt:lpstr>KMC</vt:lpstr>
      <vt:lpstr>KMC</vt:lpstr>
      <vt:lpstr>WHO:</vt:lpstr>
      <vt:lpstr>WHO: Important key features</vt:lpstr>
      <vt:lpstr>Indications for KMC</vt:lpstr>
      <vt:lpstr>Contraindications for KMC</vt:lpstr>
      <vt:lpstr>What mothers/parents need to know about KMC</vt:lpstr>
      <vt:lpstr>Barriers to Kangaroo Care with ventilated neonates in practice</vt:lpstr>
      <vt:lpstr>Neonatal intensive care nurseries </vt:lpstr>
      <vt:lpstr>PowerPoint Presentation</vt:lpstr>
      <vt:lpstr>Nurse:  Available  Educator, coach, substitute </vt:lpstr>
      <vt:lpstr>Uppsala NICU: All infants can have at least one parent present 24 h, also in intensive care   Intermediate care = co-care rooms:  Mother and father stay 24 h, provide infant’s care  </vt:lpstr>
      <vt:lpstr>آماده شدن براي مراقبت: </vt:lpstr>
      <vt:lpstr>آماده شدن براي مراقبت: </vt:lpstr>
      <vt:lpstr>آماده شدن براي مراقبت: </vt:lpstr>
      <vt:lpstr>آماده شدن براي مراقبت: </vt:lpstr>
      <vt:lpstr>آماده شدن براي مراقبت: </vt:lpstr>
      <vt:lpstr>موارد منع مراقبت آغوشي در نوزادان نيازمند تهويه مصنوعي:</vt:lpstr>
      <vt:lpstr>انتقال نوزاد از انکوباتور يا تخت مراقبتي باز (وارمر) به سينه مادر:</vt:lpstr>
      <vt:lpstr>انتقال نوزاد از انکوباتور يا تخت مراقبتي باز (وارمر) به سينه مادر:</vt:lpstr>
      <vt:lpstr>PowerPoint Presentation</vt:lpstr>
      <vt:lpstr>PowerPoint Presentation</vt:lpstr>
      <vt:lpstr>اگر نوزاد شما لوله هايي در داخل حلق و گلو براي تهويه کمکي يا حمايت تنفسي داشت :</vt:lpstr>
      <vt:lpstr>PowerPoint Presentation</vt:lpstr>
      <vt:lpstr>PowerPoint Presentation</vt:lpstr>
      <vt:lpstr>PowerPoint Presentation</vt:lpstr>
      <vt:lpstr>اگر نوزاد شما عرق کرده است: </vt:lpstr>
      <vt:lpstr>PowerPoint Presentation</vt:lpstr>
      <vt:lpstr>PowerPoint Presentation</vt:lpstr>
      <vt:lpstr>PowerPoint Presentation</vt:lpstr>
      <vt:lpstr>برگرداندن نوزاد از وضعيت مراقبت آغوشي به انکوباتور:</vt:lpstr>
      <vt:lpstr>برگرداندن نوزاد از وضعيت مراقبت آغوشي به انکوباتور</vt:lpstr>
      <vt:lpstr>در شرايط زير مراقبت آغوشي را متوقف کرده و نوزاد را به انکوباتور برگردانيد:</vt:lpstr>
      <vt:lpstr> </vt:lpstr>
      <vt:lpstr>Uppsala NICU family guidelines</vt:lpstr>
      <vt:lpstr>Father’s presence</vt:lpstr>
      <vt:lpstr>Important to remember regarding KMC</vt:lpstr>
      <vt:lpstr>Uppsala policy for KMC</vt:lpstr>
      <vt:lpstr>PowerPoint Presentation</vt:lpstr>
      <vt:lpstr>Most care can be provided in the kangaroo position</vt:lpstr>
      <vt:lpstr>When commence KMC after birth: Uppsala: All newborn infants (including healthy term infants)</vt:lpstr>
      <vt:lpstr>PowerPoint Presentation</vt:lpstr>
    </vt:vector>
  </TitlesOfParts>
  <Company>smb</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مراقبت آغوشي نوزادان در حال تهويه کمکي:</dc:title>
  <dc:creator>mehran</dc:creator>
  <cp:lastModifiedBy>alireza motlagh</cp:lastModifiedBy>
  <cp:revision>28</cp:revision>
  <dcterms:created xsi:type="dcterms:W3CDTF">2011-01-15T18:34:24Z</dcterms:created>
  <dcterms:modified xsi:type="dcterms:W3CDTF">2016-10-21T20:36:32Z</dcterms:modified>
</cp:coreProperties>
</file>